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handoutMasterIdLst>
    <p:handoutMasterId r:id="rId12"/>
  </p:handoutMasterIdLst>
  <p:sldIdLst>
    <p:sldId id="794" r:id="rId2"/>
    <p:sldId id="795" r:id="rId3"/>
    <p:sldId id="799" r:id="rId4"/>
    <p:sldId id="797" r:id="rId5"/>
    <p:sldId id="800" r:id="rId6"/>
    <p:sldId id="803" r:id="rId7"/>
    <p:sldId id="801" r:id="rId8"/>
    <p:sldId id="802" r:id="rId9"/>
    <p:sldId id="842" r:id="rId10"/>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endParaRPr lang="en-GB" sz="1200" b="1" kern="0" dirty="0" smtClean="0">
              <a:solidFill>
                <a:srgbClr val="00B050"/>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Classic environmental efforts in companies take their point of departure in a product or a technology, directing special attention towards the improvement of the product’s life cycle performance.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A weakness of this approach, is that it is built on a large series of assumptions, because there would otherwise be too many uncertainties to be able to make plausible assessment of the product’s environmental ‘goodness’.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It is therefore important to identify the various stakeholders who are connected to a particular set of activities within which the product plays a role. </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marR="0" lvl="0" indent="-342900" algn="l" defTabSz="914400" rtl="0" eaLnBrk="0" fontAlgn="base" latinLnBrk="0" hangingPunct="0">
              <a:lnSpc>
                <a:spcPct val="90000"/>
              </a:lnSpc>
              <a:spcBef>
                <a:spcPct val="20000"/>
              </a:spcBef>
              <a:spcAft>
                <a:spcPct val="0"/>
              </a:spcAft>
              <a:buClrTx/>
              <a:buSzTx/>
              <a:buFontTx/>
              <a:buBlip>
                <a:blip r:embed="rId3"/>
              </a:buBlip>
              <a:tabLst/>
              <a:defRPr/>
            </a:pPr>
            <a:r>
              <a:rPr lang="en-US" sz="1200" kern="0" dirty="0" smtClean="0">
                <a:solidFill>
                  <a:schemeClr val="tx1"/>
                </a:solidFill>
                <a:latin typeface="Arial" charset="0"/>
                <a:ea typeface="+mn-ea"/>
                <a:cs typeface="+mn-cs"/>
              </a:rPr>
              <a:t>Environmental impacts often occur in the exchanges between stakeholders, e.g. in negotiations along the supply chain and/or as a result of lack of overview of the roles and responsibilities in the product’s so-called stakeholder-network.</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A stakeholder-network consists of several types of stakeholder, for example, the manufacturing company, a component supplier, an external designer, a freight forwarder, the authorities, customers, users, a disposal company, and so on.</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To supplement our understanding of the product's environmental impacts, it is important to sketch the stakeholder-network for the product. Sketching the stakeholder-network gives an insight into which stakeholders influence certain environmental impacts. To clarify the relationship between stakeholders and the impacts that occur, one can outline information exchanges, material flows and the resulting environmental impacts.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6</a:t>
            </a:fld>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D2B10EF-E4D6-4452-8FC2-AFD81AB0D4D6}"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 point of the stakeholder-network exercise is to create an overview of environmental problems’ root causes and improvement potentials.</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By creating an overview of which stakeholders are connected to the product throughout its life cycle it becomes apparent, which stakeholders should be considered in connection with environmental improvements – or alternatively, which stakeholders should by no means be involved in the environmental task, thus ensuring relevant and likely environmental improvements.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8</a:t>
            </a:fld>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9</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4"/>
        </a:buBlip>
        <a:defRPr sz="1200">
          <a:solidFill>
            <a:schemeClr val="tx1"/>
          </a:solidFill>
          <a:latin typeface="+mn-lt"/>
        </a:defRPr>
      </a:lvl5pPr>
      <a:lvl6pPr marL="2514600" indent="-228600" algn="l" rtl="0" fontAlgn="base">
        <a:spcBef>
          <a:spcPct val="20000"/>
        </a:spcBef>
        <a:spcAft>
          <a:spcPct val="0"/>
        </a:spcAft>
        <a:buBlip>
          <a:blip r:embed="rId14"/>
        </a:buBlip>
        <a:defRPr sz="1200">
          <a:solidFill>
            <a:schemeClr val="tx1"/>
          </a:solidFill>
          <a:latin typeface="+mn-lt"/>
        </a:defRPr>
      </a:lvl6pPr>
      <a:lvl7pPr marL="2971800" indent="-228600" algn="l" rtl="0" fontAlgn="base">
        <a:spcBef>
          <a:spcPct val="20000"/>
        </a:spcBef>
        <a:spcAft>
          <a:spcPct val="0"/>
        </a:spcAft>
        <a:buBlip>
          <a:blip r:embed="rId14"/>
        </a:buBlip>
        <a:defRPr sz="1200">
          <a:solidFill>
            <a:schemeClr val="tx1"/>
          </a:solidFill>
          <a:latin typeface="+mn-lt"/>
        </a:defRPr>
      </a:lvl7pPr>
      <a:lvl8pPr marL="3429000" indent="-228600" algn="l" rtl="0" fontAlgn="base">
        <a:spcBef>
          <a:spcPct val="20000"/>
        </a:spcBef>
        <a:spcAft>
          <a:spcPct val="0"/>
        </a:spcAft>
        <a:buBlip>
          <a:blip r:embed="rId14"/>
        </a:buBlip>
        <a:defRPr sz="1200">
          <a:solidFill>
            <a:schemeClr val="tx1"/>
          </a:solidFill>
          <a:latin typeface="+mn-lt"/>
        </a:defRPr>
      </a:lvl8pPr>
      <a:lvl9pPr marL="3886200" indent="-228600" algn="l" rtl="0" fontAlgn="base">
        <a:spcBef>
          <a:spcPct val="20000"/>
        </a:spcBef>
        <a:spcAft>
          <a:spcPct val="0"/>
        </a:spcAft>
        <a:buBlip>
          <a:blip r:embed="rId14"/>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US" sz="1600" i="1" dirty="0" smtClean="0"/>
              <a:t>Step 4: Sketch the stakeholder-network</a:t>
            </a: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4: Sketch the stakeholder-network</a:t>
            </a:r>
            <a:endParaRPr lang="en-GB" dirty="0" smtClean="0"/>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Most environmental efforts in companies focus only on the product or technology aspects</a:t>
            </a:r>
          </a:p>
          <a:p>
            <a:pPr marL="800100" lvl="1" indent="-342900" algn="l" eaLnBrk="0" hangingPunct="0">
              <a:lnSpc>
                <a:spcPct val="90000"/>
              </a:lnSpc>
              <a:spcBef>
                <a:spcPct val="20000"/>
              </a:spcBef>
              <a:buBlip>
                <a:blip r:embed="rId3"/>
              </a:buBlip>
              <a:defRPr/>
            </a:pPr>
            <a:r>
              <a:rPr lang="en-US" sz="1600" kern="0" dirty="0" smtClean="0">
                <a:latin typeface="+mn-lt"/>
              </a:rPr>
              <a:t>But these efforts are based on a large series of assumptions about the product’s use, users and other stakeholders</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Therefore we identify the various stakeholders who are significant for the product’s environmental effects in its lifetime</a:t>
            </a:r>
          </a:p>
        </p:txBody>
      </p:sp>
      <p:grpSp>
        <p:nvGrpSpPr>
          <p:cNvPr id="7" name="Group 70"/>
          <p:cNvGrpSpPr>
            <a:grpSpLocks/>
          </p:cNvGrpSpPr>
          <p:nvPr/>
        </p:nvGrpSpPr>
        <p:grpSpPr bwMode="auto">
          <a:xfrm>
            <a:off x="928662" y="5000636"/>
            <a:ext cx="450889" cy="1040728"/>
            <a:chOff x="10932" y="7915"/>
            <a:chExt cx="950" cy="1814"/>
          </a:xfrm>
        </p:grpSpPr>
        <p:sp>
          <p:nvSpPr>
            <p:cNvPr id="8" name="Oval 71"/>
            <p:cNvSpPr>
              <a:spLocks noChangeArrowheads="1"/>
            </p:cNvSpPr>
            <p:nvPr/>
          </p:nvSpPr>
          <p:spPr bwMode="auto">
            <a:xfrm>
              <a:off x="11172" y="7915"/>
              <a:ext cx="273" cy="499"/>
            </a:xfrm>
            <a:prstGeom prst="ellipse">
              <a:avLst/>
            </a:prstGeom>
            <a:solidFill>
              <a:schemeClr val="tx2"/>
            </a:solidFill>
            <a:ln w="38100">
              <a:solidFill>
                <a:schemeClr val="tx2"/>
              </a:solidFill>
              <a:round/>
              <a:headEnd type="none" w="sm" len="lg"/>
              <a:tailEnd type="none" w="sm" len="lg"/>
            </a:ln>
          </p:spPr>
          <p:txBody>
            <a:bodyPr wrap="none" anchor="ctr"/>
            <a:lstStyle/>
            <a:p>
              <a:endParaRPr lang="en-GB" sz="1400">
                <a:latin typeface="Calibri" pitchFamily="34" charset="0"/>
              </a:endParaRPr>
            </a:p>
          </p:txBody>
        </p:sp>
        <p:sp>
          <p:nvSpPr>
            <p:cNvPr id="9" name="Oval 72"/>
            <p:cNvSpPr>
              <a:spLocks noChangeArrowheads="1"/>
            </p:cNvSpPr>
            <p:nvPr/>
          </p:nvSpPr>
          <p:spPr bwMode="auto">
            <a:xfrm rot="18804973" flipV="1">
              <a:off x="10722" y="8579"/>
              <a:ext cx="651" cy="232"/>
            </a:xfrm>
            <a:prstGeom prst="ellipse">
              <a:avLst/>
            </a:prstGeom>
            <a:solidFill>
              <a:schemeClr val="tx2"/>
            </a:solidFill>
            <a:ln w="38100">
              <a:solidFill>
                <a:schemeClr val="tx2"/>
              </a:solidFill>
              <a:round/>
              <a:headEnd type="none" w="sm" len="lg"/>
              <a:tailEnd type="none" w="sm" len="lg"/>
            </a:ln>
          </p:spPr>
          <p:txBody>
            <a:bodyPr rot="10800000" vert="eaVert" wrap="none" anchor="ctr"/>
            <a:lstStyle/>
            <a:p>
              <a:endParaRPr lang="en-GB" sz="1400">
                <a:latin typeface="Calibri" pitchFamily="34" charset="0"/>
              </a:endParaRPr>
            </a:p>
          </p:txBody>
        </p:sp>
        <p:sp>
          <p:nvSpPr>
            <p:cNvPr id="10" name="Oval 73"/>
            <p:cNvSpPr>
              <a:spLocks noChangeArrowheads="1"/>
            </p:cNvSpPr>
            <p:nvPr/>
          </p:nvSpPr>
          <p:spPr bwMode="auto">
            <a:xfrm rot="13446340" flipV="1">
              <a:off x="11295" y="8550"/>
              <a:ext cx="587" cy="212"/>
            </a:xfrm>
            <a:prstGeom prst="ellipse">
              <a:avLst/>
            </a:prstGeom>
            <a:solidFill>
              <a:schemeClr val="tx2"/>
            </a:solidFill>
            <a:ln w="38100">
              <a:solidFill>
                <a:schemeClr val="tx2"/>
              </a:solidFill>
              <a:round/>
              <a:headEnd type="none" w="sm" len="lg"/>
              <a:tailEnd type="none" w="sm" len="lg"/>
            </a:ln>
          </p:spPr>
          <p:txBody>
            <a:bodyPr wrap="none" anchor="ctr"/>
            <a:lstStyle/>
            <a:p>
              <a:endParaRPr lang="en-GB" sz="1400">
                <a:latin typeface="Calibri" pitchFamily="34" charset="0"/>
              </a:endParaRPr>
            </a:p>
          </p:txBody>
        </p:sp>
        <p:sp>
          <p:nvSpPr>
            <p:cNvPr id="11" name="Oval 74"/>
            <p:cNvSpPr>
              <a:spLocks noChangeArrowheads="1"/>
            </p:cNvSpPr>
            <p:nvPr/>
          </p:nvSpPr>
          <p:spPr bwMode="auto">
            <a:xfrm rot="16834544" flipV="1">
              <a:off x="10546" y="8981"/>
              <a:ext cx="1270" cy="226"/>
            </a:xfrm>
            <a:prstGeom prst="ellipse">
              <a:avLst/>
            </a:prstGeom>
            <a:solidFill>
              <a:schemeClr val="tx2"/>
            </a:solidFill>
            <a:ln w="38100">
              <a:solidFill>
                <a:schemeClr val="tx2"/>
              </a:solidFill>
              <a:round/>
              <a:headEnd type="none" w="sm" len="lg"/>
              <a:tailEnd type="none" w="sm" len="lg"/>
            </a:ln>
          </p:spPr>
          <p:txBody>
            <a:bodyPr rot="10800000" vert="eaVert" wrap="none" anchor="ctr"/>
            <a:lstStyle/>
            <a:p>
              <a:endParaRPr lang="en-GB" sz="1400">
                <a:latin typeface="Calibri" pitchFamily="34" charset="0"/>
              </a:endParaRPr>
            </a:p>
          </p:txBody>
        </p:sp>
        <p:sp>
          <p:nvSpPr>
            <p:cNvPr id="12" name="Oval 75"/>
            <p:cNvSpPr>
              <a:spLocks noChangeArrowheads="1"/>
            </p:cNvSpPr>
            <p:nvPr/>
          </p:nvSpPr>
          <p:spPr bwMode="auto">
            <a:xfrm rot="15565562" flipV="1">
              <a:off x="10819" y="8980"/>
              <a:ext cx="1270" cy="227"/>
            </a:xfrm>
            <a:prstGeom prst="ellipse">
              <a:avLst/>
            </a:prstGeom>
            <a:solidFill>
              <a:schemeClr val="tx2"/>
            </a:solidFill>
            <a:ln w="38100">
              <a:solidFill>
                <a:schemeClr val="tx2"/>
              </a:solidFill>
              <a:round/>
              <a:headEnd type="none" w="sm" len="lg"/>
              <a:tailEnd type="none" w="sm" len="lg"/>
            </a:ln>
          </p:spPr>
          <p:txBody>
            <a:bodyPr rot="10800000" vert="eaVert" wrap="none" anchor="ctr"/>
            <a:lstStyle/>
            <a:p>
              <a:endParaRPr lang="en-GB" sz="1400">
                <a:latin typeface="Calibri" pitchFamily="34" charset="0"/>
              </a:endParaRPr>
            </a:p>
          </p:txBody>
        </p:sp>
      </p:grpSp>
      <p:grpSp>
        <p:nvGrpSpPr>
          <p:cNvPr id="15" name="Group 96"/>
          <p:cNvGrpSpPr>
            <a:grpSpLocks/>
          </p:cNvGrpSpPr>
          <p:nvPr/>
        </p:nvGrpSpPr>
        <p:grpSpPr bwMode="auto">
          <a:xfrm>
            <a:off x="2357422" y="4643446"/>
            <a:ext cx="452306" cy="982595"/>
            <a:chOff x="10932" y="7915"/>
            <a:chExt cx="950" cy="1814"/>
          </a:xfrm>
        </p:grpSpPr>
        <p:sp>
          <p:nvSpPr>
            <p:cNvPr id="16" name="Oval 97"/>
            <p:cNvSpPr>
              <a:spLocks noChangeArrowheads="1"/>
            </p:cNvSpPr>
            <p:nvPr/>
          </p:nvSpPr>
          <p:spPr bwMode="auto">
            <a:xfrm>
              <a:off x="11172" y="7915"/>
              <a:ext cx="273" cy="499"/>
            </a:xfrm>
            <a:prstGeom prst="ellipse">
              <a:avLst/>
            </a:prstGeom>
            <a:solidFill>
              <a:srgbClr val="339966"/>
            </a:solidFill>
            <a:ln w="38100">
              <a:solidFill>
                <a:srgbClr val="339966"/>
              </a:solidFill>
              <a:round/>
              <a:headEnd type="none" w="sm" len="lg"/>
              <a:tailEnd type="none" w="sm" len="lg"/>
            </a:ln>
          </p:spPr>
          <p:txBody>
            <a:bodyPr wrap="none" anchor="ctr"/>
            <a:lstStyle/>
            <a:p>
              <a:endParaRPr lang="en-GB" sz="1400">
                <a:latin typeface="Calibri" pitchFamily="34" charset="0"/>
              </a:endParaRPr>
            </a:p>
          </p:txBody>
        </p:sp>
        <p:sp>
          <p:nvSpPr>
            <p:cNvPr id="17" name="Oval 98"/>
            <p:cNvSpPr>
              <a:spLocks noChangeArrowheads="1"/>
            </p:cNvSpPr>
            <p:nvPr/>
          </p:nvSpPr>
          <p:spPr bwMode="auto">
            <a:xfrm rot="18804973" flipV="1">
              <a:off x="10722" y="8579"/>
              <a:ext cx="651" cy="232"/>
            </a:xfrm>
            <a:prstGeom prst="ellipse">
              <a:avLst/>
            </a:prstGeom>
            <a:solidFill>
              <a:srgbClr val="339966"/>
            </a:solidFill>
            <a:ln w="38100">
              <a:solidFill>
                <a:srgbClr val="339966"/>
              </a:solidFill>
              <a:round/>
              <a:headEnd type="none" w="sm" len="lg"/>
              <a:tailEnd type="none" w="sm" len="lg"/>
            </a:ln>
          </p:spPr>
          <p:txBody>
            <a:bodyPr rot="10800000" vert="eaVert" wrap="none" anchor="ctr"/>
            <a:lstStyle/>
            <a:p>
              <a:endParaRPr lang="en-GB" sz="1400">
                <a:latin typeface="Calibri" pitchFamily="34" charset="0"/>
              </a:endParaRPr>
            </a:p>
          </p:txBody>
        </p:sp>
        <p:sp>
          <p:nvSpPr>
            <p:cNvPr id="18" name="Oval 99"/>
            <p:cNvSpPr>
              <a:spLocks noChangeArrowheads="1"/>
            </p:cNvSpPr>
            <p:nvPr/>
          </p:nvSpPr>
          <p:spPr bwMode="auto">
            <a:xfrm rot="13446340" flipV="1">
              <a:off x="11295" y="8550"/>
              <a:ext cx="587" cy="212"/>
            </a:xfrm>
            <a:prstGeom prst="ellipse">
              <a:avLst/>
            </a:prstGeom>
            <a:solidFill>
              <a:srgbClr val="339966"/>
            </a:solidFill>
            <a:ln w="38100">
              <a:solidFill>
                <a:srgbClr val="339966"/>
              </a:solidFill>
              <a:round/>
              <a:headEnd type="none" w="sm" len="lg"/>
              <a:tailEnd type="none" w="sm" len="lg"/>
            </a:ln>
          </p:spPr>
          <p:txBody>
            <a:bodyPr wrap="none" anchor="ctr"/>
            <a:lstStyle/>
            <a:p>
              <a:endParaRPr lang="en-GB" sz="1400">
                <a:latin typeface="Calibri" pitchFamily="34" charset="0"/>
              </a:endParaRPr>
            </a:p>
          </p:txBody>
        </p:sp>
        <p:sp>
          <p:nvSpPr>
            <p:cNvPr id="19" name="Oval 100"/>
            <p:cNvSpPr>
              <a:spLocks noChangeArrowheads="1"/>
            </p:cNvSpPr>
            <p:nvPr/>
          </p:nvSpPr>
          <p:spPr bwMode="auto">
            <a:xfrm rot="16834544" flipV="1">
              <a:off x="10546" y="8981"/>
              <a:ext cx="1270" cy="226"/>
            </a:xfrm>
            <a:prstGeom prst="ellipse">
              <a:avLst/>
            </a:prstGeom>
            <a:solidFill>
              <a:srgbClr val="339966"/>
            </a:solidFill>
            <a:ln w="38100">
              <a:solidFill>
                <a:srgbClr val="339966"/>
              </a:solidFill>
              <a:round/>
              <a:headEnd type="none" w="sm" len="lg"/>
              <a:tailEnd type="none" w="sm" len="lg"/>
            </a:ln>
          </p:spPr>
          <p:txBody>
            <a:bodyPr rot="10800000" vert="eaVert" wrap="none" anchor="ctr"/>
            <a:lstStyle/>
            <a:p>
              <a:endParaRPr lang="en-GB" sz="1400">
                <a:latin typeface="Calibri" pitchFamily="34" charset="0"/>
              </a:endParaRPr>
            </a:p>
          </p:txBody>
        </p:sp>
        <p:sp>
          <p:nvSpPr>
            <p:cNvPr id="20" name="Oval 101"/>
            <p:cNvSpPr>
              <a:spLocks noChangeArrowheads="1"/>
            </p:cNvSpPr>
            <p:nvPr/>
          </p:nvSpPr>
          <p:spPr bwMode="auto">
            <a:xfrm rot="15565562" flipV="1">
              <a:off x="10819" y="8980"/>
              <a:ext cx="1270" cy="227"/>
            </a:xfrm>
            <a:prstGeom prst="ellipse">
              <a:avLst/>
            </a:prstGeom>
            <a:solidFill>
              <a:srgbClr val="339966"/>
            </a:solidFill>
            <a:ln w="38100">
              <a:solidFill>
                <a:srgbClr val="339966"/>
              </a:solidFill>
              <a:round/>
              <a:headEnd type="none" w="sm" len="lg"/>
              <a:tailEnd type="none" w="sm" len="lg"/>
            </a:ln>
          </p:spPr>
          <p:txBody>
            <a:bodyPr rot="10800000" vert="eaVert" wrap="none" anchor="ctr"/>
            <a:lstStyle/>
            <a:p>
              <a:endParaRPr lang="en-GB" sz="1400">
                <a:latin typeface="Calibri" pitchFamily="34" charset="0"/>
              </a:endParaRPr>
            </a:p>
          </p:txBody>
        </p:sp>
      </p:grpSp>
      <p:grpSp>
        <p:nvGrpSpPr>
          <p:cNvPr id="23" name="Group 117"/>
          <p:cNvGrpSpPr>
            <a:grpSpLocks/>
          </p:cNvGrpSpPr>
          <p:nvPr/>
        </p:nvGrpSpPr>
        <p:grpSpPr bwMode="auto">
          <a:xfrm>
            <a:off x="3929058" y="5000636"/>
            <a:ext cx="449467" cy="948565"/>
            <a:chOff x="10932" y="7915"/>
            <a:chExt cx="950" cy="1814"/>
          </a:xfrm>
        </p:grpSpPr>
        <p:sp>
          <p:nvSpPr>
            <p:cNvPr id="24" name="Oval 118"/>
            <p:cNvSpPr>
              <a:spLocks noChangeArrowheads="1"/>
            </p:cNvSpPr>
            <p:nvPr/>
          </p:nvSpPr>
          <p:spPr bwMode="auto">
            <a:xfrm>
              <a:off x="11172" y="7915"/>
              <a:ext cx="273" cy="499"/>
            </a:xfrm>
            <a:prstGeom prst="ellipse">
              <a:avLst/>
            </a:prstGeom>
            <a:solidFill>
              <a:srgbClr val="FF0000"/>
            </a:solidFill>
            <a:ln w="38100">
              <a:solidFill>
                <a:srgbClr val="FF0000"/>
              </a:solidFill>
              <a:round/>
              <a:headEnd type="none" w="sm" len="lg"/>
              <a:tailEnd type="none" w="sm" len="lg"/>
            </a:ln>
          </p:spPr>
          <p:txBody>
            <a:bodyPr wrap="none" anchor="ctr"/>
            <a:lstStyle/>
            <a:p>
              <a:endParaRPr lang="en-GB" sz="1400">
                <a:latin typeface="Calibri" pitchFamily="34" charset="0"/>
              </a:endParaRPr>
            </a:p>
          </p:txBody>
        </p:sp>
        <p:sp>
          <p:nvSpPr>
            <p:cNvPr id="25" name="Oval 119"/>
            <p:cNvSpPr>
              <a:spLocks noChangeArrowheads="1"/>
            </p:cNvSpPr>
            <p:nvPr/>
          </p:nvSpPr>
          <p:spPr bwMode="auto">
            <a:xfrm rot="18804973" flipV="1">
              <a:off x="10722" y="8579"/>
              <a:ext cx="651" cy="232"/>
            </a:xfrm>
            <a:prstGeom prst="ellipse">
              <a:avLst/>
            </a:prstGeom>
            <a:solidFill>
              <a:srgbClr val="FF0000"/>
            </a:solidFill>
            <a:ln w="38100">
              <a:solidFill>
                <a:srgbClr val="FF0000"/>
              </a:solidFill>
              <a:round/>
              <a:headEnd type="none" w="sm" len="lg"/>
              <a:tailEnd type="none" w="sm" len="lg"/>
            </a:ln>
          </p:spPr>
          <p:txBody>
            <a:bodyPr rot="10800000" vert="eaVert" wrap="none" anchor="ctr"/>
            <a:lstStyle/>
            <a:p>
              <a:endParaRPr lang="en-GB" sz="1400">
                <a:latin typeface="Calibri" pitchFamily="34" charset="0"/>
              </a:endParaRPr>
            </a:p>
          </p:txBody>
        </p:sp>
        <p:sp>
          <p:nvSpPr>
            <p:cNvPr id="26" name="Oval 120"/>
            <p:cNvSpPr>
              <a:spLocks noChangeArrowheads="1"/>
            </p:cNvSpPr>
            <p:nvPr/>
          </p:nvSpPr>
          <p:spPr bwMode="auto">
            <a:xfrm rot="13446340" flipV="1">
              <a:off x="11295" y="8550"/>
              <a:ext cx="587" cy="212"/>
            </a:xfrm>
            <a:prstGeom prst="ellipse">
              <a:avLst/>
            </a:prstGeom>
            <a:solidFill>
              <a:srgbClr val="FF0000"/>
            </a:solidFill>
            <a:ln w="38100">
              <a:solidFill>
                <a:srgbClr val="FF0000"/>
              </a:solidFill>
              <a:round/>
              <a:headEnd type="none" w="sm" len="lg"/>
              <a:tailEnd type="none" w="sm" len="lg"/>
            </a:ln>
          </p:spPr>
          <p:txBody>
            <a:bodyPr wrap="none" anchor="ctr"/>
            <a:lstStyle/>
            <a:p>
              <a:endParaRPr lang="en-GB" sz="1400">
                <a:latin typeface="Calibri" pitchFamily="34" charset="0"/>
              </a:endParaRPr>
            </a:p>
          </p:txBody>
        </p:sp>
        <p:sp>
          <p:nvSpPr>
            <p:cNvPr id="27" name="Oval 121"/>
            <p:cNvSpPr>
              <a:spLocks noChangeArrowheads="1"/>
            </p:cNvSpPr>
            <p:nvPr/>
          </p:nvSpPr>
          <p:spPr bwMode="auto">
            <a:xfrm rot="16834544" flipV="1">
              <a:off x="10546" y="8981"/>
              <a:ext cx="1270" cy="226"/>
            </a:xfrm>
            <a:prstGeom prst="ellipse">
              <a:avLst/>
            </a:prstGeom>
            <a:solidFill>
              <a:srgbClr val="FF0000"/>
            </a:solidFill>
            <a:ln w="38100">
              <a:solidFill>
                <a:srgbClr val="FF0000"/>
              </a:solidFill>
              <a:round/>
              <a:headEnd type="none" w="sm" len="lg"/>
              <a:tailEnd type="none" w="sm" len="lg"/>
            </a:ln>
          </p:spPr>
          <p:txBody>
            <a:bodyPr rot="10800000" vert="eaVert" wrap="none" anchor="ctr"/>
            <a:lstStyle/>
            <a:p>
              <a:endParaRPr lang="en-GB" sz="1400">
                <a:latin typeface="Calibri" pitchFamily="34" charset="0"/>
              </a:endParaRPr>
            </a:p>
          </p:txBody>
        </p:sp>
        <p:sp>
          <p:nvSpPr>
            <p:cNvPr id="28" name="Oval 122"/>
            <p:cNvSpPr>
              <a:spLocks noChangeArrowheads="1"/>
            </p:cNvSpPr>
            <p:nvPr/>
          </p:nvSpPr>
          <p:spPr bwMode="auto">
            <a:xfrm rot="15565562" flipV="1">
              <a:off x="10819" y="8980"/>
              <a:ext cx="1270" cy="227"/>
            </a:xfrm>
            <a:prstGeom prst="ellipse">
              <a:avLst/>
            </a:prstGeom>
            <a:solidFill>
              <a:srgbClr val="FF0000"/>
            </a:solidFill>
            <a:ln w="38100">
              <a:solidFill>
                <a:srgbClr val="FF0000"/>
              </a:solidFill>
              <a:round/>
              <a:headEnd type="none" w="sm" len="lg"/>
              <a:tailEnd type="none" w="sm" len="lg"/>
            </a:ln>
          </p:spPr>
          <p:txBody>
            <a:bodyPr rot="10800000" vert="eaVert" wrap="none" anchor="ctr"/>
            <a:lstStyle/>
            <a:p>
              <a:endParaRPr lang="en-GB" sz="1400">
                <a:latin typeface="Calibri" pitchFamily="34" charset="0"/>
              </a:endParaRPr>
            </a:p>
          </p:txBody>
        </p:sp>
      </p:grpSp>
      <p:grpSp>
        <p:nvGrpSpPr>
          <p:cNvPr id="32" name="Group 96"/>
          <p:cNvGrpSpPr>
            <a:grpSpLocks/>
          </p:cNvGrpSpPr>
          <p:nvPr/>
        </p:nvGrpSpPr>
        <p:grpSpPr bwMode="auto">
          <a:xfrm>
            <a:off x="5214942" y="5143512"/>
            <a:ext cx="452306" cy="982595"/>
            <a:chOff x="10932" y="7915"/>
            <a:chExt cx="950" cy="1814"/>
          </a:xfrm>
          <a:solidFill>
            <a:srgbClr val="00B0F0"/>
          </a:solidFill>
        </p:grpSpPr>
        <p:sp>
          <p:nvSpPr>
            <p:cNvPr id="33" name="Oval 97"/>
            <p:cNvSpPr>
              <a:spLocks noChangeArrowheads="1"/>
            </p:cNvSpPr>
            <p:nvPr/>
          </p:nvSpPr>
          <p:spPr bwMode="auto">
            <a:xfrm>
              <a:off x="11172" y="7915"/>
              <a:ext cx="273" cy="499"/>
            </a:xfrm>
            <a:prstGeom prst="ellipse">
              <a:avLst/>
            </a:prstGeom>
            <a:grpFill/>
            <a:ln w="38100">
              <a:solidFill>
                <a:srgbClr val="00B0F0"/>
              </a:solidFill>
              <a:round/>
              <a:headEnd type="none" w="sm" len="lg"/>
              <a:tailEnd type="none" w="sm" len="lg"/>
            </a:ln>
          </p:spPr>
          <p:txBody>
            <a:bodyPr wrap="none" anchor="ctr"/>
            <a:lstStyle/>
            <a:p>
              <a:pPr fontAlgn="auto">
                <a:spcBef>
                  <a:spcPts val="0"/>
                </a:spcBef>
                <a:spcAft>
                  <a:spcPts val="0"/>
                </a:spcAft>
                <a:defRPr/>
              </a:pPr>
              <a:endParaRPr lang="en-GB" sz="1400">
                <a:latin typeface="+mn-lt"/>
              </a:endParaRPr>
            </a:p>
          </p:txBody>
        </p:sp>
        <p:sp>
          <p:nvSpPr>
            <p:cNvPr id="34" name="Oval 98"/>
            <p:cNvSpPr>
              <a:spLocks noChangeArrowheads="1"/>
            </p:cNvSpPr>
            <p:nvPr/>
          </p:nvSpPr>
          <p:spPr bwMode="auto">
            <a:xfrm rot="18804973" flipV="1">
              <a:off x="10722" y="8579"/>
              <a:ext cx="651" cy="232"/>
            </a:xfrm>
            <a:prstGeom prst="ellipse">
              <a:avLst/>
            </a:prstGeom>
            <a:grpFill/>
            <a:ln w="38100">
              <a:solidFill>
                <a:srgbClr val="00B0F0"/>
              </a:solidFill>
              <a:round/>
              <a:headEnd type="none" w="sm" len="lg"/>
              <a:tailEnd type="none" w="sm" len="lg"/>
            </a:ln>
          </p:spPr>
          <p:txBody>
            <a:bodyPr rot="10800000" vert="eaVert" wrap="none" anchor="ctr"/>
            <a:lstStyle/>
            <a:p>
              <a:pPr fontAlgn="auto">
                <a:spcBef>
                  <a:spcPts val="0"/>
                </a:spcBef>
                <a:spcAft>
                  <a:spcPts val="0"/>
                </a:spcAft>
                <a:defRPr/>
              </a:pPr>
              <a:endParaRPr lang="en-GB" sz="1400">
                <a:latin typeface="+mn-lt"/>
              </a:endParaRPr>
            </a:p>
          </p:txBody>
        </p:sp>
        <p:sp>
          <p:nvSpPr>
            <p:cNvPr id="35" name="Oval 99"/>
            <p:cNvSpPr>
              <a:spLocks noChangeArrowheads="1"/>
            </p:cNvSpPr>
            <p:nvPr/>
          </p:nvSpPr>
          <p:spPr bwMode="auto">
            <a:xfrm rot="13446340" flipV="1">
              <a:off x="11295" y="8550"/>
              <a:ext cx="587" cy="212"/>
            </a:xfrm>
            <a:prstGeom prst="ellipse">
              <a:avLst/>
            </a:prstGeom>
            <a:grpFill/>
            <a:ln w="38100">
              <a:solidFill>
                <a:srgbClr val="00B0F0"/>
              </a:solidFill>
              <a:round/>
              <a:headEnd type="none" w="sm" len="lg"/>
              <a:tailEnd type="none" w="sm" len="lg"/>
            </a:ln>
          </p:spPr>
          <p:txBody>
            <a:bodyPr wrap="none" anchor="ctr"/>
            <a:lstStyle/>
            <a:p>
              <a:pPr fontAlgn="auto">
                <a:spcBef>
                  <a:spcPts val="0"/>
                </a:spcBef>
                <a:spcAft>
                  <a:spcPts val="0"/>
                </a:spcAft>
                <a:defRPr/>
              </a:pPr>
              <a:endParaRPr lang="en-GB" sz="1400">
                <a:latin typeface="+mn-lt"/>
              </a:endParaRPr>
            </a:p>
          </p:txBody>
        </p:sp>
        <p:sp>
          <p:nvSpPr>
            <p:cNvPr id="36" name="Oval 100"/>
            <p:cNvSpPr>
              <a:spLocks noChangeArrowheads="1"/>
            </p:cNvSpPr>
            <p:nvPr/>
          </p:nvSpPr>
          <p:spPr bwMode="auto">
            <a:xfrm rot="16834544" flipV="1">
              <a:off x="10546" y="8981"/>
              <a:ext cx="1270" cy="226"/>
            </a:xfrm>
            <a:prstGeom prst="ellipse">
              <a:avLst/>
            </a:prstGeom>
            <a:grpFill/>
            <a:ln w="38100">
              <a:solidFill>
                <a:srgbClr val="00B0F0"/>
              </a:solidFill>
              <a:round/>
              <a:headEnd type="none" w="sm" len="lg"/>
              <a:tailEnd type="none" w="sm" len="lg"/>
            </a:ln>
          </p:spPr>
          <p:txBody>
            <a:bodyPr rot="10800000" vert="eaVert" wrap="none" anchor="ctr"/>
            <a:lstStyle/>
            <a:p>
              <a:pPr fontAlgn="auto">
                <a:spcBef>
                  <a:spcPts val="0"/>
                </a:spcBef>
                <a:spcAft>
                  <a:spcPts val="0"/>
                </a:spcAft>
                <a:defRPr/>
              </a:pPr>
              <a:endParaRPr lang="en-GB" sz="1400">
                <a:latin typeface="+mn-lt"/>
              </a:endParaRPr>
            </a:p>
          </p:txBody>
        </p:sp>
        <p:sp>
          <p:nvSpPr>
            <p:cNvPr id="37" name="Oval 101"/>
            <p:cNvSpPr>
              <a:spLocks noChangeArrowheads="1"/>
            </p:cNvSpPr>
            <p:nvPr/>
          </p:nvSpPr>
          <p:spPr bwMode="auto">
            <a:xfrm rot="15565562" flipV="1">
              <a:off x="10819" y="8980"/>
              <a:ext cx="1270" cy="227"/>
            </a:xfrm>
            <a:prstGeom prst="ellipse">
              <a:avLst/>
            </a:prstGeom>
            <a:grpFill/>
            <a:ln w="38100">
              <a:solidFill>
                <a:srgbClr val="00B0F0"/>
              </a:solidFill>
              <a:round/>
              <a:headEnd type="none" w="sm" len="lg"/>
              <a:tailEnd type="none" w="sm" len="lg"/>
            </a:ln>
          </p:spPr>
          <p:txBody>
            <a:bodyPr rot="10800000" vert="eaVert" wrap="none" anchor="ctr"/>
            <a:lstStyle/>
            <a:p>
              <a:pPr fontAlgn="auto">
                <a:spcBef>
                  <a:spcPts val="0"/>
                </a:spcBef>
                <a:spcAft>
                  <a:spcPts val="0"/>
                </a:spcAft>
                <a:defRPr/>
              </a:pPr>
              <a:endParaRPr lang="en-GB" sz="1400">
                <a:latin typeface="+mn-lt"/>
              </a:endParaRPr>
            </a:p>
          </p:txBody>
        </p:sp>
      </p:grpSp>
      <p:grpSp>
        <p:nvGrpSpPr>
          <p:cNvPr id="40" name="Group 82"/>
          <p:cNvGrpSpPr>
            <a:grpSpLocks/>
          </p:cNvGrpSpPr>
          <p:nvPr/>
        </p:nvGrpSpPr>
        <p:grpSpPr bwMode="auto">
          <a:xfrm>
            <a:off x="7143768" y="4929198"/>
            <a:ext cx="449467" cy="884761"/>
            <a:chOff x="10932" y="7915"/>
            <a:chExt cx="950" cy="1814"/>
          </a:xfrm>
          <a:solidFill>
            <a:schemeClr val="bg2">
              <a:lumMod val="50000"/>
            </a:schemeClr>
          </a:solidFill>
        </p:grpSpPr>
        <p:sp>
          <p:nvSpPr>
            <p:cNvPr id="41" name="Oval 83"/>
            <p:cNvSpPr>
              <a:spLocks noChangeArrowheads="1"/>
            </p:cNvSpPr>
            <p:nvPr/>
          </p:nvSpPr>
          <p:spPr bwMode="auto">
            <a:xfrm>
              <a:off x="11172" y="7915"/>
              <a:ext cx="273" cy="499"/>
            </a:xfrm>
            <a:prstGeom prst="ellipse">
              <a:avLst/>
            </a:prstGeom>
            <a:grpFill/>
            <a:ln w="38100">
              <a:solidFill>
                <a:schemeClr val="bg2">
                  <a:lumMod val="50000"/>
                </a:schemeClr>
              </a:solidFill>
              <a:round/>
              <a:headEnd type="none" w="sm" len="lg"/>
              <a:tailEnd type="none" w="sm" len="lg"/>
            </a:ln>
          </p:spPr>
          <p:txBody>
            <a:bodyPr wrap="none" anchor="ctr"/>
            <a:lstStyle/>
            <a:p>
              <a:pPr fontAlgn="auto">
                <a:spcBef>
                  <a:spcPts val="0"/>
                </a:spcBef>
                <a:spcAft>
                  <a:spcPts val="0"/>
                </a:spcAft>
                <a:defRPr/>
              </a:pPr>
              <a:endParaRPr lang="en-GB" sz="1400">
                <a:latin typeface="+mn-lt"/>
              </a:endParaRPr>
            </a:p>
          </p:txBody>
        </p:sp>
        <p:sp>
          <p:nvSpPr>
            <p:cNvPr id="42" name="Oval 84"/>
            <p:cNvSpPr>
              <a:spLocks noChangeArrowheads="1"/>
            </p:cNvSpPr>
            <p:nvPr/>
          </p:nvSpPr>
          <p:spPr bwMode="auto">
            <a:xfrm rot="18804973" flipV="1">
              <a:off x="10722" y="8579"/>
              <a:ext cx="651" cy="232"/>
            </a:xfrm>
            <a:prstGeom prst="ellipse">
              <a:avLst/>
            </a:prstGeom>
            <a:grpFill/>
            <a:ln w="38100">
              <a:solidFill>
                <a:schemeClr val="bg2">
                  <a:lumMod val="50000"/>
                </a:schemeClr>
              </a:solidFill>
              <a:round/>
              <a:headEnd type="none" w="sm" len="lg"/>
              <a:tailEnd type="none" w="sm" len="lg"/>
            </a:ln>
          </p:spPr>
          <p:txBody>
            <a:bodyPr rot="10800000" vert="eaVert" wrap="none" anchor="ctr"/>
            <a:lstStyle/>
            <a:p>
              <a:pPr fontAlgn="auto">
                <a:spcBef>
                  <a:spcPts val="0"/>
                </a:spcBef>
                <a:spcAft>
                  <a:spcPts val="0"/>
                </a:spcAft>
                <a:defRPr/>
              </a:pPr>
              <a:endParaRPr lang="en-GB" sz="1400">
                <a:latin typeface="+mn-lt"/>
              </a:endParaRPr>
            </a:p>
          </p:txBody>
        </p:sp>
        <p:sp>
          <p:nvSpPr>
            <p:cNvPr id="43" name="Oval 85"/>
            <p:cNvSpPr>
              <a:spLocks noChangeArrowheads="1"/>
            </p:cNvSpPr>
            <p:nvPr/>
          </p:nvSpPr>
          <p:spPr bwMode="auto">
            <a:xfrm rot="13446340" flipV="1">
              <a:off x="11295" y="8550"/>
              <a:ext cx="587" cy="212"/>
            </a:xfrm>
            <a:prstGeom prst="ellipse">
              <a:avLst/>
            </a:prstGeom>
            <a:grpFill/>
            <a:ln w="38100">
              <a:solidFill>
                <a:schemeClr val="bg2">
                  <a:lumMod val="50000"/>
                </a:schemeClr>
              </a:solidFill>
              <a:round/>
              <a:headEnd type="none" w="sm" len="lg"/>
              <a:tailEnd type="none" w="sm" len="lg"/>
            </a:ln>
          </p:spPr>
          <p:txBody>
            <a:bodyPr wrap="none" anchor="ctr"/>
            <a:lstStyle/>
            <a:p>
              <a:pPr fontAlgn="auto">
                <a:spcBef>
                  <a:spcPts val="0"/>
                </a:spcBef>
                <a:spcAft>
                  <a:spcPts val="0"/>
                </a:spcAft>
                <a:defRPr/>
              </a:pPr>
              <a:endParaRPr lang="en-GB" sz="1400">
                <a:latin typeface="+mn-lt"/>
              </a:endParaRPr>
            </a:p>
          </p:txBody>
        </p:sp>
        <p:sp>
          <p:nvSpPr>
            <p:cNvPr id="44" name="Oval 86"/>
            <p:cNvSpPr>
              <a:spLocks noChangeArrowheads="1"/>
            </p:cNvSpPr>
            <p:nvPr/>
          </p:nvSpPr>
          <p:spPr bwMode="auto">
            <a:xfrm rot="16834544" flipV="1">
              <a:off x="10546" y="8981"/>
              <a:ext cx="1270" cy="226"/>
            </a:xfrm>
            <a:prstGeom prst="ellipse">
              <a:avLst/>
            </a:prstGeom>
            <a:grpFill/>
            <a:ln w="38100">
              <a:solidFill>
                <a:schemeClr val="bg2">
                  <a:lumMod val="50000"/>
                </a:schemeClr>
              </a:solidFill>
              <a:round/>
              <a:headEnd type="none" w="sm" len="lg"/>
              <a:tailEnd type="none" w="sm" len="lg"/>
            </a:ln>
          </p:spPr>
          <p:txBody>
            <a:bodyPr rot="10800000" vert="eaVert" wrap="none" anchor="ctr"/>
            <a:lstStyle/>
            <a:p>
              <a:pPr fontAlgn="auto">
                <a:spcBef>
                  <a:spcPts val="0"/>
                </a:spcBef>
                <a:spcAft>
                  <a:spcPts val="0"/>
                </a:spcAft>
                <a:defRPr/>
              </a:pPr>
              <a:endParaRPr lang="en-GB" sz="1400">
                <a:latin typeface="+mn-lt"/>
              </a:endParaRPr>
            </a:p>
          </p:txBody>
        </p:sp>
        <p:sp>
          <p:nvSpPr>
            <p:cNvPr id="45" name="Oval 87"/>
            <p:cNvSpPr>
              <a:spLocks noChangeArrowheads="1"/>
            </p:cNvSpPr>
            <p:nvPr/>
          </p:nvSpPr>
          <p:spPr bwMode="auto">
            <a:xfrm rot="15565562" flipV="1">
              <a:off x="10819" y="8980"/>
              <a:ext cx="1270" cy="227"/>
            </a:xfrm>
            <a:prstGeom prst="ellipse">
              <a:avLst/>
            </a:prstGeom>
            <a:grpFill/>
            <a:ln w="38100">
              <a:solidFill>
                <a:schemeClr val="bg2">
                  <a:lumMod val="50000"/>
                </a:schemeClr>
              </a:solidFill>
              <a:round/>
              <a:headEnd type="none" w="sm" len="lg"/>
              <a:tailEnd type="none" w="sm" len="lg"/>
            </a:ln>
          </p:spPr>
          <p:txBody>
            <a:bodyPr rot="10800000" vert="eaVert" wrap="none" anchor="ctr"/>
            <a:lstStyle/>
            <a:p>
              <a:pPr fontAlgn="auto">
                <a:spcBef>
                  <a:spcPts val="0"/>
                </a:spcBef>
                <a:spcAft>
                  <a:spcPts val="0"/>
                </a:spcAft>
                <a:defRPr/>
              </a:pPr>
              <a:endParaRPr lang="en-GB" sz="1400">
                <a:latin typeface="+mn-l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4: Sketch the stakeholder-network</a:t>
            </a:r>
            <a:endParaRPr lang="en-GB" dirty="0" smtClean="0"/>
          </a:p>
        </p:txBody>
      </p:sp>
      <p:sp>
        <p:nvSpPr>
          <p:cNvPr id="29" name="Rectangle 3"/>
          <p:cNvSpPr txBox="1">
            <a:spLocks noChangeArrowheads="1"/>
          </p:cNvSpPr>
          <p:nvPr/>
        </p:nvSpPr>
        <p:spPr bwMode="auto">
          <a:xfrm>
            <a:off x="142845" y="1385910"/>
            <a:ext cx="886780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Environmental impacts often occur in the exchanges between stakeholders – the so-called “stakeholder-network”</a:t>
            </a:r>
          </a:p>
        </p:txBody>
      </p:sp>
      <p:pic>
        <p:nvPicPr>
          <p:cNvPr id="4" name="Picture 3" descr="P6030019.JPG"/>
          <p:cNvPicPr>
            <a:picLocks noChangeAspect="1"/>
          </p:cNvPicPr>
          <p:nvPr/>
        </p:nvPicPr>
        <p:blipFill>
          <a:blip r:embed="rId4" cstate="print"/>
          <a:srcRect l="32834" t="31294" r="17947" b="17708"/>
          <a:stretch>
            <a:fillRect/>
          </a:stretch>
        </p:blipFill>
        <p:spPr>
          <a:xfrm rot="5400000">
            <a:off x="5674119" y="3255576"/>
            <a:ext cx="3571899" cy="27757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3"/>
          <p:cNvSpPr txBox="1">
            <a:spLocks noChangeArrowheads="1"/>
          </p:cNvSpPr>
          <p:nvPr/>
        </p:nvSpPr>
        <p:spPr bwMode="auto">
          <a:xfrm>
            <a:off x="142845" y="2571744"/>
            <a:ext cx="5500726" cy="3429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Consists of several types of stakeholder:</a:t>
            </a:r>
          </a:p>
          <a:p>
            <a:pPr marL="800100" lvl="1" indent="-342900" algn="l" eaLnBrk="0" hangingPunct="0">
              <a:lnSpc>
                <a:spcPct val="90000"/>
              </a:lnSpc>
              <a:spcBef>
                <a:spcPct val="20000"/>
              </a:spcBef>
              <a:buBlip>
                <a:blip r:embed="rId3"/>
              </a:buBlip>
              <a:defRPr/>
            </a:pPr>
            <a:r>
              <a:rPr lang="en-US" sz="1600" kern="0" dirty="0" smtClean="0">
                <a:latin typeface="+mn-lt"/>
              </a:rPr>
              <a:t>manufacturing company</a:t>
            </a:r>
          </a:p>
          <a:p>
            <a:pPr marL="800100" lvl="1" indent="-342900" algn="l" eaLnBrk="0" hangingPunct="0">
              <a:lnSpc>
                <a:spcPct val="90000"/>
              </a:lnSpc>
              <a:spcBef>
                <a:spcPct val="20000"/>
              </a:spcBef>
              <a:buBlip>
                <a:blip r:embed="rId3"/>
              </a:buBlip>
              <a:defRPr/>
            </a:pPr>
            <a:r>
              <a:rPr lang="en-US" sz="1600" kern="0" dirty="0" smtClean="0">
                <a:latin typeface="+mn-lt"/>
              </a:rPr>
              <a:t>component supplier</a:t>
            </a:r>
          </a:p>
          <a:p>
            <a:pPr marL="800100" lvl="1" indent="-342900" algn="l" eaLnBrk="0" hangingPunct="0">
              <a:lnSpc>
                <a:spcPct val="90000"/>
              </a:lnSpc>
              <a:spcBef>
                <a:spcPct val="20000"/>
              </a:spcBef>
              <a:buBlip>
                <a:blip r:embed="rId3"/>
              </a:buBlip>
              <a:defRPr/>
            </a:pPr>
            <a:r>
              <a:rPr lang="en-US" sz="1600" kern="0" dirty="0" smtClean="0">
                <a:latin typeface="+mn-lt"/>
              </a:rPr>
              <a:t>external designer</a:t>
            </a:r>
          </a:p>
          <a:p>
            <a:pPr marL="800100" lvl="1" indent="-342900" algn="l" eaLnBrk="0" hangingPunct="0">
              <a:lnSpc>
                <a:spcPct val="90000"/>
              </a:lnSpc>
              <a:spcBef>
                <a:spcPct val="20000"/>
              </a:spcBef>
              <a:buBlip>
                <a:blip r:embed="rId3"/>
              </a:buBlip>
              <a:defRPr/>
            </a:pPr>
            <a:r>
              <a:rPr lang="en-US" sz="1600" kern="0" dirty="0" smtClean="0">
                <a:latin typeface="+mn-lt"/>
              </a:rPr>
              <a:t>freight forwarder</a:t>
            </a:r>
          </a:p>
          <a:p>
            <a:pPr marL="800100" lvl="1" indent="-342900" algn="l" eaLnBrk="0" hangingPunct="0">
              <a:lnSpc>
                <a:spcPct val="90000"/>
              </a:lnSpc>
              <a:spcBef>
                <a:spcPct val="20000"/>
              </a:spcBef>
              <a:buBlip>
                <a:blip r:embed="rId3"/>
              </a:buBlip>
              <a:defRPr/>
            </a:pPr>
            <a:r>
              <a:rPr lang="en-US" sz="1600" kern="0" dirty="0" smtClean="0">
                <a:latin typeface="+mn-lt"/>
              </a:rPr>
              <a:t>authorities</a:t>
            </a:r>
          </a:p>
          <a:p>
            <a:pPr marL="800100" lvl="1" indent="-342900" algn="l" eaLnBrk="0" hangingPunct="0">
              <a:lnSpc>
                <a:spcPct val="90000"/>
              </a:lnSpc>
              <a:spcBef>
                <a:spcPct val="20000"/>
              </a:spcBef>
              <a:buBlip>
                <a:blip r:embed="rId3"/>
              </a:buBlip>
              <a:defRPr/>
            </a:pPr>
            <a:r>
              <a:rPr lang="en-US" sz="1600" kern="0" dirty="0" smtClean="0">
                <a:latin typeface="+mn-lt"/>
              </a:rPr>
              <a:t>etc.</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In this exercise we sketch the stakeholder-network for the product, to give insight into which stakeholders influence certain environmental impacts.</a:t>
            </a:r>
          </a:p>
          <a:p>
            <a:pPr marL="342900" lvl="0" indent="-342900" algn="l" eaLnBrk="0" hangingPunct="0">
              <a:lnSpc>
                <a:spcPct val="90000"/>
              </a:lnSpc>
              <a:spcBef>
                <a:spcPct val="20000"/>
              </a:spcBef>
              <a:buBlip>
                <a:blip r:embed="rId3"/>
              </a:buBlip>
              <a:defRPr/>
            </a:pPr>
            <a:r>
              <a:rPr lang="en-US" sz="1600" kern="0" dirty="0" smtClean="0">
                <a:latin typeface="+mn-lt"/>
              </a:rPr>
              <a:t>We will map information exchanges, material flows and the resulting environmental impacts.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4: Sketch the stakeholder-network</a:t>
            </a:r>
            <a:endParaRPr lang="en-GB" dirty="0" smtClean="0"/>
          </a:p>
        </p:txBody>
      </p:sp>
      <p:sp>
        <p:nvSpPr>
          <p:cNvPr id="29" name="Rectangle 3"/>
          <p:cNvSpPr txBox="1">
            <a:spLocks noChangeArrowheads="1"/>
          </p:cNvSpPr>
          <p:nvPr/>
        </p:nvSpPr>
        <p:spPr bwMode="auto">
          <a:xfrm>
            <a:off x="142845" y="1314472"/>
            <a:ext cx="8848755" cy="328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STEP-BY-STEP APPROACH</a:t>
            </a:r>
          </a:p>
        </p:txBody>
      </p:sp>
      <p:sp>
        <p:nvSpPr>
          <p:cNvPr id="197" name="Rectangle 3"/>
          <p:cNvSpPr txBox="1">
            <a:spLocks noChangeArrowheads="1"/>
          </p:cNvSpPr>
          <p:nvPr/>
        </p:nvSpPr>
        <p:spPr bwMode="auto">
          <a:xfrm>
            <a:off x="142844" y="3314736"/>
            <a:ext cx="8848755"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endParaRPr lang="en-US" sz="1600" kern="0" dirty="0" smtClean="0">
              <a:latin typeface="+mn-lt"/>
            </a:endParaRPr>
          </a:p>
        </p:txBody>
      </p:sp>
      <p:pic>
        <p:nvPicPr>
          <p:cNvPr id="431106" name="Picture 2"/>
          <p:cNvPicPr>
            <a:picLocks noChangeAspect="1" noChangeArrowheads="1"/>
          </p:cNvPicPr>
          <p:nvPr/>
        </p:nvPicPr>
        <p:blipFill>
          <a:blip r:embed="rId3"/>
          <a:srcRect l="15000" t="17500" r="27091" b="47812"/>
          <a:stretch>
            <a:fillRect/>
          </a:stretch>
        </p:blipFill>
        <p:spPr bwMode="auto">
          <a:xfrm>
            <a:off x="190469" y="1866876"/>
            <a:ext cx="8624897" cy="3228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4: Sketch the stakeholder-network</a:t>
            </a:r>
            <a:endParaRPr lang="en-GB" dirty="0" smtClean="0"/>
          </a:p>
        </p:txBody>
      </p:sp>
      <p:sp>
        <p:nvSpPr>
          <p:cNvPr id="29" name="Rectangle 3"/>
          <p:cNvSpPr txBox="1">
            <a:spLocks noChangeArrowheads="1"/>
          </p:cNvSpPr>
          <p:nvPr/>
        </p:nvSpPr>
        <p:spPr bwMode="auto">
          <a:xfrm>
            <a:off x="142845" y="1314472"/>
            <a:ext cx="8848755" cy="328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STEP-BY-STEP APPROACH</a:t>
            </a:r>
          </a:p>
        </p:txBody>
      </p:sp>
      <p:sp>
        <p:nvSpPr>
          <p:cNvPr id="197" name="Rectangle 3"/>
          <p:cNvSpPr txBox="1">
            <a:spLocks noChangeArrowheads="1"/>
          </p:cNvSpPr>
          <p:nvPr/>
        </p:nvSpPr>
        <p:spPr bwMode="auto">
          <a:xfrm>
            <a:off x="142844" y="3314736"/>
            <a:ext cx="8848755"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endParaRPr lang="en-US" sz="1600" kern="0" dirty="0" smtClean="0">
              <a:latin typeface="+mn-lt"/>
            </a:endParaRPr>
          </a:p>
        </p:txBody>
      </p:sp>
      <p:pic>
        <p:nvPicPr>
          <p:cNvPr id="7" name="Picture 2"/>
          <p:cNvPicPr>
            <a:picLocks noChangeAspect="1" noChangeArrowheads="1"/>
          </p:cNvPicPr>
          <p:nvPr/>
        </p:nvPicPr>
        <p:blipFill>
          <a:blip r:embed="rId3"/>
          <a:srcRect l="15000" t="51688" r="28082" b="8000"/>
          <a:stretch>
            <a:fillRect/>
          </a:stretch>
        </p:blipFill>
        <p:spPr bwMode="auto">
          <a:xfrm>
            <a:off x="214282" y="1857364"/>
            <a:ext cx="8596326" cy="3805254"/>
          </a:xfrm>
          <a:prstGeom prst="rect">
            <a:avLst/>
          </a:prstGeom>
          <a:noFill/>
          <a:ln w="9525">
            <a:noFill/>
            <a:miter lim="800000"/>
            <a:headEnd/>
            <a:tailEnd/>
          </a:ln>
          <a:effectLst/>
        </p:spPr>
      </p:pic>
      <p:sp>
        <p:nvSpPr>
          <p:cNvPr id="199" name="Rectangle 76"/>
          <p:cNvSpPr>
            <a:spLocks noChangeArrowheads="1"/>
          </p:cNvSpPr>
          <p:nvPr/>
        </p:nvSpPr>
        <p:spPr bwMode="auto">
          <a:xfrm rot="-1570339">
            <a:off x="1175567" y="3558899"/>
            <a:ext cx="7189212" cy="523220"/>
          </a:xfrm>
          <a:prstGeom prst="rect">
            <a:avLst/>
          </a:prstGeom>
          <a:solidFill>
            <a:srgbClr val="FFFFFF">
              <a:alpha val="63922"/>
            </a:srgbClr>
          </a:solidFill>
          <a:ln w="9525">
            <a:noFill/>
            <a:miter lim="800000"/>
            <a:headEnd/>
            <a:tailEnd/>
          </a:ln>
        </p:spPr>
        <p:txBody>
          <a:bodyPr wrap="none">
            <a:spAutoFit/>
          </a:bodyPr>
          <a:lstStyle/>
          <a:p>
            <a:pPr marL="647700" lvl="1" indent="-190500" algn="l">
              <a:buFont typeface="Arial" pitchFamily="34" charset="0"/>
              <a:buChar char="•"/>
            </a:pPr>
            <a:r>
              <a:rPr lang="en-GB" sz="2800" b="1" dirty="0" smtClean="0">
                <a:solidFill>
                  <a:srgbClr val="FF0000"/>
                </a:solidFill>
              </a:rPr>
              <a:t>Choose 5 environmental </a:t>
            </a:r>
            <a:r>
              <a:rPr lang="en-GB" sz="2800" b="1" dirty="0" smtClean="0"/>
              <a:t>‘</a:t>
            </a:r>
            <a:r>
              <a:rPr lang="en-GB" sz="2800" b="1" dirty="0" smtClean="0">
                <a:solidFill>
                  <a:srgbClr val="FF0000"/>
                </a:solidFill>
              </a:rPr>
              <a:t>*</a:t>
            </a:r>
            <a:r>
              <a:rPr lang="en-GB" sz="2800" b="1" dirty="0" smtClean="0"/>
              <a:t>’</a:t>
            </a:r>
            <a:r>
              <a:rPr lang="en-GB" sz="2800" b="1" dirty="0" smtClean="0">
                <a:solidFill>
                  <a:srgbClr val="FF0000"/>
                </a:solidFill>
              </a:rPr>
              <a:t> priorities!</a:t>
            </a:r>
            <a:endParaRPr lang="en-GB"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2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Case example</a:t>
            </a:r>
            <a:br>
              <a:rPr lang="en-GB" dirty="0" smtClean="0"/>
            </a:br>
            <a:r>
              <a:rPr lang="en-US" sz="2000" dirty="0" smtClean="0"/>
              <a:t>Identification of environmental impacts through the stakeholder-network exercise at Coloplast A/S</a:t>
            </a:r>
            <a:endParaRPr lang="en-GB" dirty="0" smtClean="0"/>
          </a:p>
        </p:txBody>
      </p:sp>
      <p:sp>
        <p:nvSpPr>
          <p:cNvPr id="29" name="Rectangle 3"/>
          <p:cNvSpPr txBox="1">
            <a:spLocks noChangeArrowheads="1"/>
          </p:cNvSpPr>
          <p:nvPr/>
        </p:nvSpPr>
        <p:spPr bwMode="auto">
          <a:xfrm>
            <a:off x="142845" y="1385910"/>
            <a:ext cx="4500593" cy="4471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GB" sz="1600" kern="0" smtClean="0">
                <a:latin typeface="+mn-lt"/>
              </a:rPr>
              <a:t>Coloplast places a large emphasis on the environment throughout the product life cycle.</a:t>
            </a:r>
            <a:br>
              <a:rPr lang="en-GB" sz="1600" kern="0" smtClean="0">
                <a:latin typeface="+mn-lt"/>
              </a:rPr>
            </a:br>
            <a:r>
              <a:rPr lang="en-GB" sz="1600" kern="0" smtClean="0">
                <a:latin typeface="+mn-lt"/>
              </a:rPr>
              <a:t/>
            </a:r>
            <a:br>
              <a:rPr lang="en-GB" sz="1600" kern="0" smtClean="0">
                <a:latin typeface="+mn-lt"/>
              </a:rPr>
            </a:br>
            <a:r>
              <a:rPr lang="en-GB" sz="1600" kern="0" smtClean="0">
                <a:latin typeface="+mn-lt"/>
              </a:rPr>
              <a:t>Since Coloplast’s products are medical devices, environmental considerations must share first place with safety and hygiene.</a:t>
            </a:r>
            <a:br>
              <a:rPr lang="en-GB" sz="1600" kern="0" smtClean="0">
                <a:latin typeface="+mn-lt"/>
              </a:rPr>
            </a:br>
            <a:r>
              <a:rPr lang="en-GB" sz="1600" kern="0" smtClean="0">
                <a:latin typeface="+mn-lt"/>
              </a:rPr>
              <a:t/>
            </a:r>
            <a:br>
              <a:rPr lang="en-GB" sz="1600" kern="0" smtClean="0">
                <a:latin typeface="+mn-lt"/>
              </a:rPr>
            </a:br>
            <a:r>
              <a:rPr lang="en-GB" sz="1600" kern="0" smtClean="0">
                <a:latin typeface="+mn-lt"/>
              </a:rPr>
              <a:t>Furthermore Coloplast’s products are not very environmentally burdening in the actual use stage, seen in relation to the rest of the product life cycle.</a:t>
            </a:r>
          </a:p>
          <a:p>
            <a:pPr marL="342900" lvl="0" indent="-342900" algn="l" eaLnBrk="0" hangingPunct="0">
              <a:lnSpc>
                <a:spcPct val="90000"/>
              </a:lnSpc>
              <a:spcBef>
                <a:spcPct val="20000"/>
              </a:spcBef>
              <a:defRPr/>
            </a:pPr>
            <a:r>
              <a:rPr lang="en-GB" sz="1600" kern="0" smtClean="0">
                <a:latin typeface="+mn-lt"/>
              </a:rPr>
              <a:t/>
            </a:r>
            <a:br>
              <a:rPr lang="en-GB" sz="1600" kern="0" smtClean="0">
                <a:latin typeface="+mn-lt"/>
              </a:rPr>
            </a:br>
            <a:r>
              <a:rPr lang="en-GB" sz="1600" kern="0" smtClean="0">
                <a:latin typeface="+mn-lt"/>
              </a:rPr>
              <a:t>Coloplast benefitted greatly from the stakeholder-network game, gaining new insights into environmental prioritisation during the development, use and disposal of an ostomy bag. 	</a:t>
            </a:r>
            <a:br>
              <a:rPr lang="en-GB" sz="1600" kern="0" smtClean="0">
                <a:latin typeface="+mn-lt"/>
              </a:rPr>
            </a:br>
            <a:endParaRPr lang="en-GB" sz="1600" kern="0" smtClean="0">
              <a:latin typeface="+mn-lt"/>
            </a:endParaRPr>
          </a:p>
        </p:txBody>
      </p:sp>
      <p:pic>
        <p:nvPicPr>
          <p:cNvPr id="6" name="Picture 5" descr="P6030050.JPG"/>
          <p:cNvPicPr>
            <a:picLocks noChangeAspect="1"/>
          </p:cNvPicPr>
          <p:nvPr/>
        </p:nvPicPr>
        <p:blipFill>
          <a:blip r:embed="rId4" cstate="print">
            <a:lum bright="20000"/>
          </a:blip>
          <a:stretch>
            <a:fillRect/>
          </a:stretch>
        </p:blipFill>
        <p:spPr>
          <a:xfrm>
            <a:off x="5214942" y="1571612"/>
            <a:ext cx="3321849" cy="44291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5035356" y="6172162"/>
            <a:ext cx="4180114" cy="400110"/>
          </a:xfrm>
          <a:prstGeom prst="rect">
            <a:avLst/>
          </a:prstGeom>
        </p:spPr>
        <p:txBody>
          <a:bodyPr wrap="square">
            <a:spAutoFit/>
          </a:bodyPr>
          <a:lstStyle/>
          <a:p>
            <a:pPr algn="l"/>
            <a:r>
              <a:rPr lang="en-GB" b="1" i="1" dirty="0" smtClean="0">
                <a:latin typeface="+mn-lt"/>
              </a:rPr>
              <a:t>Example of stakeholder-network at Coloplast, where important environmental impacts have been prioritised, using ‘</a:t>
            </a:r>
            <a:r>
              <a:rPr lang="en-GB" b="1" i="1" dirty="0" smtClean="0">
                <a:solidFill>
                  <a:srgbClr val="FF0000"/>
                </a:solidFill>
                <a:latin typeface="+mn-lt"/>
              </a:rPr>
              <a:t>*</a:t>
            </a:r>
            <a:r>
              <a:rPr lang="en-GB" b="1" i="1" dirty="0" smtClean="0">
                <a:latin typeface="+mn-lt"/>
              </a:rPr>
              <a:t>’.</a:t>
            </a:r>
            <a:endParaRPr lang="en-GB" b="1" i="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6100174.JPG"/>
          <p:cNvPicPr>
            <a:picLocks noChangeAspect="1"/>
          </p:cNvPicPr>
          <p:nvPr/>
        </p:nvPicPr>
        <p:blipFill>
          <a:blip r:embed="rId3" cstate="print">
            <a:lum bright="10000" contrast="10000"/>
          </a:blip>
          <a:stretch>
            <a:fillRect/>
          </a:stretch>
        </p:blipFill>
        <p:spPr>
          <a:xfrm>
            <a:off x="0" y="0"/>
            <a:ext cx="9144000" cy="6858000"/>
          </a:xfrm>
          <a:prstGeom prst="rect">
            <a:avLst/>
          </a:prstGeom>
        </p:spPr>
      </p:pic>
      <p:sp>
        <p:nvSpPr>
          <p:cNvPr id="4" name="Title 26"/>
          <p:cNvSpPr>
            <a:spLocks noGrp="1"/>
          </p:cNvSpPr>
          <p:nvPr>
            <p:ph type="title"/>
          </p:nvPr>
        </p:nvSpPr>
        <p:spPr>
          <a:xfrm>
            <a:off x="1476375" y="333375"/>
            <a:ext cx="7510463" cy="792163"/>
          </a:xfrm>
        </p:spPr>
        <p:txBody>
          <a:bodyPr/>
          <a:lstStyle/>
          <a:p>
            <a:pPr eaLnBrk="1" hangingPunct="1"/>
            <a:r>
              <a:rPr lang="en-US" b="1" dirty="0" smtClean="0">
                <a:effectLst>
                  <a:outerShdw blurRad="50800" dist="38100" dir="5400000" algn="t" rotWithShape="0">
                    <a:prstClr val="black">
                      <a:alpha val="40000"/>
                    </a:prstClr>
                  </a:outerShdw>
                </a:effectLst>
              </a:rPr>
              <a:t>Step 4: Sketch the stakeholder-network</a:t>
            </a:r>
            <a:endParaRPr lang="en-GB" b="1" dirty="0" smtClean="0">
              <a:effectLst>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4: Sketch the stakeholder-network</a:t>
            </a:r>
            <a:endParaRPr lang="en-GB" dirty="0" smtClean="0"/>
          </a:p>
        </p:txBody>
      </p:sp>
      <p:sp>
        <p:nvSpPr>
          <p:cNvPr id="29" name="Rectangle 3"/>
          <p:cNvSpPr txBox="1">
            <a:spLocks noChangeArrowheads="1"/>
          </p:cNvSpPr>
          <p:nvPr/>
        </p:nvSpPr>
        <p:spPr bwMode="auto">
          <a:xfrm>
            <a:off x="142845" y="1385910"/>
            <a:ext cx="8829705" cy="4614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WHY CARRY OUT THIS EXERCISE?</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To create an overview of environmental problems’ root causes and improvement potentials</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To identify, which stakeholders should be considered in connection with environmental improvements</a:t>
            </a:r>
          </a:p>
          <a:p>
            <a:pPr marL="800100" lvl="1" indent="-342900" algn="l" eaLnBrk="0" hangingPunct="0">
              <a:lnSpc>
                <a:spcPct val="90000"/>
              </a:lnSpc>
              <a:spcBef>
                <a:spcPct val="20000"/>
              </a:spcBef>
              <a:buBlip>
                <a:blip r:embed="rId3"/>
              </a:buBlip>
              <a:defRPr/>
            </a:pPr>
            <a:r>
              <a:rPr lang="en-US" sz="1600" kern="0" dirty="0" smtClean="0">
                <a:latin typeface="+mn-lt"/>
              </a:rPr>
              <a:t>…or alternatively, which stakeholders should by no means be involved in the environmental task!</a:t>
            </a:r>
          </a:p>
        </p:txBody>
      </p:sp>
      <p:sp>
        <p:nvSpPr>
          <p:cNvPr id="8" name="Rectangle 7"/>
          <p:cNvSpPr/>
          <p:nvPr/>
        </p:nvSpPr>
        <p:spPr>
          <a:xfrm>
            <a:off x="4214842" y="4418966"/>
            <a:ext cx="4572000" cy="1938992"/>
          </a:xfrm>
          <a:prstGeom prst="rect">
            <a:avLst/>
          </a:prstGeom>
          <a:solidFill>
            <a:srgbClr val="006600"/>
          </a:solidFill>
        </p:spPr>
        <p:txBody>
          <a:bodyPr>
            <a:spAutoFit/>
          </a:bodyPr>
          <a:lstStyle/>
          <a:p>
            <a:pPr algn="l"/>
            <a:r>
              <a:rPr lang="en-US" sz="1200" i="1" dirty="0" smtClean="0">
                <a:solidFill>
                  <a:schemeClr val="bg1"/>
                </a:solidFill>
                <a:latin typeface="+mn-lt"/>
              </a:rPr>
              <a:t>“The stakeholder-network exercise gave a good overview of the many stakeholders that we are dealing with. The graphical exercise was good for us to identify not only environmental impacts, but also their initiators. The exercise could not, however, have been carried out in isolation; it was a natural consequence of the previous exercises, which were necessary for us to create an overview of the product's actual environmental impacts.”</a:t>
            </a:r>
          </a:p>
          <a:p>
            <a:pPr algn="l"/>
            <a:endParaRPr lang="en-US" sz="1200" dirty="0" smtClean="0">
              <a:solidFill>
                <a:schemeClr val="bg1"/>
              </a:solidFill>
              <a:latin typeface="+mn-lt"/>
            </a:endParaRPr>
          </a:p>
          <a:p>
            <a:pPr algn="l"/>
            <a:r>
              <a:rPr lang="en-US" sz="1200" dirty="0" smtClean="0">
                <a:solidFill>
                  <a:schemeClr val="bg1"/>
                </a:solidFill>
                <a:latin typeface="+mn-lt"/>
              </a:rPr>
              <a:t>[Helle Nystrup, Grundfos Management A/S]</a:t>
            </a:r>
            <a:endParaRPr lang="en-US" sz="1200" dirty="0">
              <a:solidFill>
                <a:schemeClr val="bg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682</Words>
  <Application>Microsoft Office PowerPoint</Application>
  <PresentationFormat>On-screen Show (4:3)</PresentationFormat>
  <Paragraphs>78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Detlef 1</vt:lpstr>
      <vt:lpstr>Environmental improvement through product development  Step 4: Sketch the stakeholder-network</vt:lpstr>
      <vt:lpstr>Step 4: Sketch the stakeholder-network</vt:lpstr>
      <vt:lpstr>Step 4: Sketch the stakeholder-network</vt:lpstr>
      <vt:lpstr>Step 4: Sketch the stakeholder-network</vt:lpstr>
      <vt:lpstr>Step 4: Sketch the stakeholder-network</vt:lpstr>
      <vt:lpstr>Case example Identification of environmental impacts through the stakeholder-network exercise at Coloplast A/S</vt:lpstr>
      <vt:lpstr>Step 4: Sketch the stakeholder-network</vt:lpstr>
      <vt:lpstr>Step 4: Sketch the stakeholder-network</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2009-12-01T01:14:47Z</dcterms:modified>
</cp:coreProperties>
</file>