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
  </p:notesMasterIdLst>
  <p:handoutMasterIdLst>
    <p:handoutMasterId r:id="rId9"/>
  </p:handoutMasterIdLst>
  <p:sldIdLst>
    <p:sldId id="778" r:id="rId2"/>
    <p:sldId id="779" r:id="rId3"/>
    <p:sldId id="780" r:id="rId4"/>
    <p:sldId id="782" r:id="rId5"/>
    <p:sldId id="781" r:id="rId6"/>
    <p:sldId id="842" r:id="rId7"/>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600" kern="0" dirty="0" smtClean="0">
                <a:solidFill>
                  <a:schemeClr val="tx1"/>
                </a:solidFill>
                <a:latin typeface="Arial" charset="0"/>
                <a:ea typeface="+mn-ea"/>
                <a:cs typeface="+mn-cs"/>
              </a:rPr>
              <a:t>A product life cycle typically consists of five main stages: </a:t>
            </a:r>
          </a:p>
          <a:p>
            <a:pPr marL="342900" lvl="0" indent="-342900" algn="l" eaLnBrk="0" hangingPunct="0">
              <a:lnSpc>
                <a:spcPct val="90000"/>
              </a:lnSpc>
              <a:spcBef>
                <a:spcPct val="20000"/>
              </a:spcBef>
              <a:buBlip>
                <a:blip r:embed="rId3"/>
              </a:buBlip>
              <a:defRPr/>
            </a:pPr>
            <a:endParaRPr lang="en-US" sz="1600" kern="0" dirty="0" smtClean="0">
              <a:solidFill>
                <a:schemeClr val="tx1"/>
              </a:solidFill>
              <a:latin typeface="Arial" charset="0"/>
              <a:ea typeface="+mn-ea"/>
              <a:cs typeface="+mn-cs"/>
            </a:endParaRP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Arial" charset="0"/>
                <a:ea typeface="+mn-ea"/>
                <a:cs typeface="+mn-cs"/>
              </a:rPr>
              <a:t>Raw materials </a:t>
            </a:r>
            <a:r>
              <a:rPr lang="en-US" sz="1600" kern="0" dirty="0" smtClean="0">
                <a:solidFill>
                  <a:schemeClr val="tx1"/>
                </a:solidFill>
                <a:latin typeface="Arial" charset="0"/>
                <a:ea typeface="+mn-ea"/>
                <a:cs typeface="+mn-cs"/>
              </a:rPr>
              <a:t>covers materials extraction and manufacturing (e.g. plastic granules from crude oil) and semi-finished products (e.g. steel profiles from iron ore), etc. </a:t>
            </a: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Arial" charset="0"/>
                <a:ea typeface="+mn-ea"/>
                <a:cs typeface="+mn-cs"/>
              </a:rPr>
              <a:t>Manufacture </a:t>
            </a:r>
            <a:r>
              <a:rPr lang="en-US" sz="1600" kern="0" dirty="0" smtClean="0">
                <a:solidFill>
                  <a:schemeClr val="tx1"/>
                </a:solidFill>
                <a:latin typeface="Arial" charset="0"/>
                <a:ea typeface="+mn-ea"/>
                <a:cs typeface="+mn-cs"/>
              </a:rPr>
              <a:t>includes the purchase of components, plus the manufacturing and assembly processes, both at suppliers and in in-house production facilities. </a:t>
            </a: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Arial" charset="0"/>
                <a:ea typeface="+mn-ea"/>
                <a:cs typeface="+mn-cs"/>
              </a:rPr>
              <a:t>Transport </a:t>
            </a:r>
            <a:r>
              <a:rPr lang="en-US" sz="1600" kern="0" dirty="0" smtClean="0">
                <a:solidFill>
                  <a:schemeClr val="tx1"/>
                </a:solidFill>
                <a:latin typeface="Arial" charset="0"/>
                <a:ea typeface="+mn-ea"/>
                <a:cs typeface="+mn-cs"/>
              </a:rPr>
              <a:t>covers the entire logistics chain, from suppliers to the end-user and beyond, including distribution activities by ships, trains, planes, trucks, vans and cars. </a:t>
            </a: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Arial" charset="0"/>
                <a:ea typeface="+mn-ea"/>
                <a:cs typeface="+mn-cs"/>
              </a:rPr>
              <a:t>Use </a:t>
            </a:r>
            <a:r>
              <a:rPr lang="en-US" sz="1600" kern="0" dirty="0" smtClean="0">
                <a:solidFill>
                  <a:schemeClr val="tx1"/>
                </a:solidFill>
                <a:latin typeface="Arial" charset="0"/>
                <a:ea typeface="+mn-ea"/>
                <a:cs typeface="+mn-cs"/>
              </a:rPr>
              <a:t>includes the actual usage and possible ancillary products that are necessary for the product to perform its function (e.g. paper filters for a coffee maker). The use stage also includes installation and possible maintenance activities. </a:t>
            </a: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Arial" charset="0"/>
                <a:ea typeface="+mn-ea"/>
                <a:cs typeface="+mn-cs"/>
              </a:rPr>
              <a:t>Disposal</a:t>
            </a:r>
            <a:r>
              <a:rPr lang="en-US" sz="1600" b="1" i="1" kern="0" dirty="0" smtClean="0">
                <a:solidFill>
                  <a:schemeClr val="tx1"/>
                </a:solidFill>
                <a:latin typeface="Arial" charset="0"/>
                <a:ea typeface="+mn-ea"/>
                <a:cs typeface="+mn-cs"/>
              </a:rPr>
              <a:t> </a:t>
            </a:r>
            <a:r>
              <a:rPr lang="en-US" sz="1600" kern="0" dirty="0" smtClean="0">
                <a:solidFill>
                  <a:schemeClr val="tx1"/>
                </a:solidFill>
                <a:latin typeface="Arial" charset="0"/>
                <a:ea typeface="+mn-ea"/>
                <a:cs typeface="+mn-cs"/>
              </a:rPr>
              <a:t>includes reuse/recycling, incineration and landfill. The actual distribution of these disposal options depends on many factors, including regulatory requirements where the product is disposed of, who disposes of the product (an individual or a company), etc. It is obviously difficult to predict how the product will be disposed of, as this stage is typically far in the future.</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Draw five boxes that correspond to the main product life stages on a large piece of paper. </a:t>
            </a: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Carry out a brainstorming exercise in which everyone in the group writes all relevant environmental impacts, they can think of. Organise these environmental impacts in relation to the five product life stages. </a:t>
            </a: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Write everything you think of, regardless of whether you know that an environmental impact is relevant for the product, or whether you just have an idea about its relevance.</a:t>
            </a: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Use post-it notes, as these will be moved around a little later. Write only one environmental impact per post-it note! </a:t>
            </a: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The exercise is complete, when the group cannot produce any more ideas. </a:t>
            </a:r>
          </a:p>
          <a:p>
            <a:pPr marL="342900" lvl="0" indent="-342900" algn="l" eaLnBrk="0" hangingPunct="0">
              <a:lnSpc>
                <a:spcPct val="90000"/>
              </a:lnSpc>
              <a:spcBef>
                <a:spcPct val="20000"/>
              </a:spcBef>
              <a:buBlip>
                <a:blip r:embed="rId3"/>
              </a:buBlip>
              <a:defRPr/>
            </a:pPr>
            <a:r>
              <a:rPr lang="en-GB" sz="1200" kern="0" dirty="0" smtClean="0">
                <a:solidFill>
                  <a:schemeClr val="tx1"/>
                </a:solidFill>
                <a:latin typeface="Arial" charset="0"/>
                <a:ea typeface="+mn-ea"/>
                <a:cs typeface="+mn-cs"/>
              </a:rPr>
              <a:t>Tidy the poster by removing any duplicates.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This exercise is carried out as a brainstorm, in order to allow everyone in the group to contribute with their own experiences and insights. It will quickly become apparent, that although each individual group member did not have the total overview of all the product’s environmental impacts, the group as a whole could quickly create a fairly complete overview.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When you afterwards look at the product life résumé that has just been created, various patterns can be identified. Maybe one particular product life stage is dominant, as it clearly contains the vast majority of the environmental impacts? </a:t>
            </a:r>
          </a:p>
          <a:p>
            <a:pPr marL="342900" lvl="0" indent="-342900" algn="l" eaLnBrk="0" hangingPunct="0">
              <a:lnSpc>
                <a:spcPct val="90000"/>
              </a:lnSpc>
              <a:spcBef>
                <a:spcPct val="20000"/>
              </a:spcBef>
              <a:buBlip>
                <a:blip r:embed="rId3"/>
              </a:buBlip>
              <a:defRPr/>
            </a:pPr>
            <a:endParaRPr lang="en-US" sz="1200" kern="0" dirty="0" smtClean="0">
              <a:solidFill>
                <a:schemeClr val="tx1"/>
              </a:solidFill>
              <a:latin typeface="Arial" charset="0"/>
              <a:ea typeface="+mn-ea"/>
              <a:cs typeface="+mn-cs"/>
            </a:endParaRPr>
          </a:p>
          <a:p>
            <a:pPr marL="342900" lvl="0" indent="-342900" algn="l" eaLnBrk="0" hangingPunct="0">
              <a:lnSpc>
                <a:spcPct val="90000"/>
              </a:lnSpc>
              <a:spcBef>
                <a:spcPct val="20000"/>
              </a:spcBef>
              <a:buBlip>
                <a:blip r:embed="rId3"/>
              </a:buBlip>
              <a:defRPr/>
            </a:pPr>
            <a:r>
              <a:rPr lang="en-US" sz="1200" kern="0" dirty="0" smtClean="0">
                <a:solidFill>
                  <a:schemeClr val="tx1"/>
                </a:solidFill>
                <a:latin typeface="Arial" charset="0"/>
                <a:ea typeface="+mn-ea"/>
                <a:cs typeface="+mn-cs"/>
              </a:rPr>
              <a:t>Since the product life résumé shows the environ-mental aspects, distributed over product life stages, it is easy to quickly identify environmental focus areas.</a:t>
            </a:r>
          </a:p>
          <a:p>
            <a:pPr eaLnBrk="1" hangingPunct="1"/>
            <a:endParaRPr lang="en-GB" dirty="0"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6</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GB" sz="1600" i="1" dirty="0" smtClean="0"/>
              <a:t>Step 2: </a:t>
            </a:r>
            <a:r>
              <a:rPr lang="en-US" sz="1600" i="1" dirty="0" smtClean="0"/>
              <a:t>Create an overview of the environmental impacts</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2: Overview of the environmental impacts</a:t>
            </a:r>
            <a:endParaRPr lang="en-GB" dirty="0" smtClean="0"/>
          </a:p>
        </p:txBody>
      </p:sp>
      <p:sp>
        <p:nvSpPr>
          <p:cNvPr id="29" name="Rectangle 3"/>
          <p:cNvSpPr txBox="1">
            <a:spLocks noChangeArrowheads="1"/>
          </p:cNvSpPr>
          <p:nvPr/>
        </p:nvSpPr>
        <p:spPr bwMode="auto">
          <a:xfrm>
            <a:off x="142845" y="1385910"/>
            <a:ext cx="8848755" cy="518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BACKGROUND</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A product life cycle typically consists of five main stages: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mn-lt"/>
              </a:rPr>
              <a:t>Raw materials </a:t>
            </a:r>
            <a:endParaRPr lang="en-US" sz="1600" kern="0" dirty="0" smtClean="0">
              <a:latin typeface="+mn-lt"/>
            </a:endParaRPr>
          </a:p>
          <a:p>
            <a:pPr marL="800100" lvl="1" indent="-342900" algn="l" eaLnBrk="0" hangingPunct="0">
              <a:lnSpc>
                <a:spcPct val="90000"/>
              </a:lnSpc>
              <a:spcBef>
                <a:spcPct val="20000"/>
              </a:spcBef>
              <a:buBlip>
                <a:blip r:embed="rId3"/>
              </a:buBlip>
              <a:defRPr/>
            </a:pPr>
            <a:endParaRPr lang="en-US" sz="1600" kern="0" dirty="0" smtClean="0">
              <a:latin typeface="+mn-lt"/>
            </a:endParaRP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mn-lt"/>
              </a:rPr>
              <a:t>Manufacture </a:t>
            </a:r>
            <a:endParaRPr lang="en-US" sz="1600" kern="0" dirty="0" smtClean="0">
              <a:latin typeface="+mn-lt"/>
            </a:endParaRPr>
          </a:p>
          <a:p>
            <a:pPr marL="800100" lvl="1" indent="-342900" algn="l" eaLnBrk="0" hangingPunct="0">
              <a:lnSpc>
                <a:spcPct val="90000"/>
              </a:lnSpc>
              <a:spcBef>
                <a:spcPct val="20000"/>
              </a:spcBef>
              <a:buBlip>
                <a:blip r:embed="rId3"/>
              </a:buBlip>
              <a:defRPr/>
            </a:pPr>
            <a:endParaRPr lang="en-US" sz="1600" b="1" i="1" kern="0" dirty="0" smtClean="0">
              <a:solidFill>
                <a:srgbClr val="00B050"/>
              </a:solidFill>
              <a:latin typeface="+mn-lt"/>
            </a:endParaRP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mn-lt"/>
              </a:rPr>
              <a:t>Transport </a:t>
            </a:r>
            <a:endParaRPr lang="en-US" sz="1600" kern="0" dirty="0" smtClean="0">
              <a:latin typeface="+mn-lt"/>
            </a:endParaRPr>
          </a:p>
          <a:p>
            <a:pPr marL="800100" lvl="1" indent="-342900" algn="l" eaLnBrk="0" hangingPunct="0">
              <a:lnSpc>
                <a:spcPct val="90000"/>
              </a:lnSpc>
              <a:spcBef>
                <a:spcPct val="20000"/>
              </a:spcBef>
              <a:defRPr/>
            </a:pPr>
            <a:r>
              <a:rPr lang="en-US" sz="1600" kern="0" dirty="0" smtClean="0">
                <a:latin typeface="+mn-lt"/>
              </a:rPr>
              <a:t> </a:t>
            </a: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mn-lt"/>
              </a:rPr>
              <a:t>Use </a:t>
            </a:r>
          </a:p>
          <a:p>
            <a:pPr marL="800100" lvl="1" indent="-342900" algn="l" eaLnBrk="0" hangingPunct="0">
              <a:lnSpc>
                <a:spcPct val="90000"/>
              </a:lnSpc>
              <a:spcBef>
                <a:spcPct val="20000"/>
              </a:spcBef>
              <a:buBlip>
                <a:blip r:embed="rId3"/>
              </a:buBlip>
              <a:defRPr/>
            </a:pPr>
            <a:endParaRPr lang="en-US" sz="1600" b="1" i="1" kern="0" dirty="0" smtClean="0">
              <a:solidFill>
                <a:srgbClr val="00B050"/>
              </a:solidFill>
              <a:latin typeface="+mn-lt"/>
            </a:endParaRPr>
          </a:p>
          <a:p>
            <a:pPr marL="800100" lvl="1" indent="-342900" algn="l" eaLnBrk="0" hangingPunct="0">
              <a:lnSpc>
                <a:spcPct val="90000"/>
              </a:lnSpc>
              <a:spcBef>
                <a:spcPct val="20000"/>
              </a:spcBef>
              <a:buBlip>
                <a:blip r:embed="rId3"/>
              </a:buBlip>
              <a:defRPr/>
            </a:pPr>
            <a:r>
              <a:rPr lang="en-US" sz="1600" b="1" i="1" kern="0" dirty="0" smtClean="0">
                <a:solidFill>
                  <a:srgbClr val="00B050"/>
                </a:solidFill>
                <a:latin typeface="+mn-lt"/>
              </a:rPr>
              <a:t>Disposal</a:t>
            </a:r>
            <a:endParaRPr lang="en-US" sz="1600" kern="0" dirty="0" smtClean="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2: Overview of the environmental impacts</a:t>
            </a:r>
            <a:endParaRPr lang="en-GB" dirty="0" smtClean="0"/>
          </a:p>
        </p:txBody>
      </p:sp>
      <p:sp>
        <p:nvSpPr>
          <p:cNvPr id="29" name="Rectangle 3"/>
          <p:cNvSpPr txBox="1">
            <a:spLocks noChangeArrowheads="1"/>
          </p:cNvSpPr>
          <p:nvPr/>
        </p:nvSpPr>
        <p:spPr bwMode="auto">
          <a:xfrm>
            <a:off x="142845" y="1385910"/>
            <a:ext cx="8848755" cy="3186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GB" sz="1600" b="1" kern="0" dirty="0" smtClean="0">
                <a:solidFill>
                  <a:srgbClr val="00B050"/>
                </a:solidFill>
                <a:latin typeface="+mn-lt"/>
              </a:rPr>
              <a:t>STEP-BY-STEP APPROACH</a:t>
            </a:r>
          </a:p>
          <a:p>
            <a:pPr marL="342900" lvl="0" indent="-342900" algn="l" eaLnBrk="0" hangingPunct="0">
              <a:lnSpc>
                <a:spcPct val="90000"/>
              </a:lnSpc>
              <a:spcBef>
                <a:spcPct val="20000"/>
              </a:spcBef>
              <a:defRPr/>
            </a:pPr>
            <a:endParaRPr lang="en-GB"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On a large piece of paper, draw five boxes that correspond to the main product life stages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Brainstorm about all relevant environmental impacts that the product will encounter and organise these in relation to the five product life stages</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Use post-it notes – we’ll be moving them a little later</a:t>
            </a:r>
          </a:p>
          <a:p>
            <a:pPr marL="800100" lvl="1" indent="-342900" algn="l" eaLnBrk="0" hangingPunct="0">
              <a:lnSpc>
                <a:spcPct val="90000"/>
              </a:lnSpc>
              <a:spcBef>
                <a:spcPct val="20000"/>
              </a:spcBef>
              <a:buBlip>
                <a:blip r:embed="rId3"/>
              </a:buBlip>
              <a:defRPr/>
            </a:pPr>
            <a:r>
              <a:rPr lang="en-GB" sz="1600" kern="0" dirty="0" smtClean="0">
                <a:latin typeface="+mn-lt"/>
              </a:rPr>
              <a:t>Write only one environmental impact per post-it note! </a:t>
            </a:r>
          </a:p>
          <a:p>
            <a:pPr marL="342900" lvl="0" indent="-342900" algn="l" eaLnBrk="0" hangingPunct="0">
              <a:lnSpc>
                <a:spcPct val="90000"/>
              </a:lnSpc>
              <a:spcBef>
                <a:spcPct val="20000"/>
              </a:spcBef>
              <a:buBlip>
                <a:blip r:embed="rId3"/>
              </a:buBlip>
              <a:defRPr/>
            </a:pPr>
            <a:endParaRPr lang="en-GB" sz="1600" kern="0" dirty="0" smtClean="0">
              <a:latin typeface="+mn-lt"/>
            </a:endParaRPr>
          </a:p>
          <a:p>
            <a:pPr marL="342900" lvl="0" indent="-342900" algn="l" eaLnBrk="0" hangingPunct="0">
              <a:lnSpc>
                <a:spcPct val="90000"/>
              </a:lnSpc>
              <a:spcBef>
                <a:spcPct val="20000"/>
              </a:spcBef>
              <a:buBlip>
                <a:blip r:embed="rId3"/>
              </a:buBlip>
              <a:defRPr/>
            </a:pPr>
            <a:r>
              <a:rPr lang="en-GB" sz="1600" kern="0" dirty="0" smtClean="0">
                <a:latin typeface="+mn-lt"/>
              </a:rPr>
              <a:t>The exercise is complete, when the group cannot produce any more ideas. </a:t>
            </a:r>
          </a:p>
          <a:p>
            <a:pPr marL="800100" lvl="1" indent="-342900" algn="l" eaLnBrk="0" hangingPunct="0">
              <a:lnSpc>
                <a:spcPct val="90000"/>
              </a:lnSpc>
              <a:spcBef>
                <a:spcPct val="20000"/>
              </a:spcBef>
              <a:buBlip>
                <a:blip r:embed="rId3"/>
              </a:buBlip>
              <a:defRPr/>
            </a:pPr>
            <a:r>
              <a:rPr lang="en-GB" sz="1600" kern="0" dirty="0" smtClean="0">
                <a:latin typeface="+mn-lt"/>
              </a:rPr>
              <a:t>Tidy the poster by removing any duplicates.</a:t>
            </a:r>
          </a:p>
        </p:txBody>
      </p:sp>
      <p:pic>
        <p:nvPicPr>
          <p:cNvPr id="429058" name="Picture 2"/>
          <p:cNvPicPr>
            <a:picLocks noChangeAspect="1" noChangeArrowheads="1"/>
          </p:cNvPicPr>
          <p:nvPr/>
        </p:nvPicPr>
        <p:blipFill>
          <a:blip r:embed="rId4"/>
          <a:srcRect/>
          <a:stretch>
            <a:fillRect/>
          </a:stretch>
        </p:blipFill>
        <p:spPr bwMode="auto">
          <a:xfrm>
            <a:off x="642910" y="4953340"/>
            <a:ext cx="7850536" cy="1285884"/>
          </a:xfrm>
          <a:prstGeom prst="rect">
            <a:avLst/>
          </a:prstGeom>
          <a:noFill/>
          <a:ln w="9525">
            <a:noFill/>
            <a:miter lim="800000"/>
            <a:headEnd/>
            <a:tailEnd/>
          </a:ln>
        </p:spPr>
      </p:pic>
      <p:sp>
        <p:nvSpPr>
          <p:cNvPr id="5" name="Rectangle 4"/>
          <p:cNvSpPr/>
          <p:nvPr/>
        </p:nvSpPr>
        <p:spPr>
          <a:xfrm>
            <a:off x="642910" y="6310662"/>
            <a:ext cx="6000792" cy="261610"/>
          </a:xfrm>
          <a:prstGeom prst="rect">
            <a:avLst/>
          </a:prstGeom>
        </p:spPr>
        <p:txBody>
          <a:bodyPr wrap="square">
            <a:spAutoFit/>
          </a:bodyPr>
          <a:lstStyle/>
          <a:p>
            <a:pPr algn="l"/>
            <a:r>
              <a:rPr lang="en-GB" sz="1100" b="1" i="1" dirty="0" smtClean="0">
                <a:latin typeface="+mn-lt"/>
              </a:rPr>
              <a:t>Using this poster (electronic version available) discuss the product and its use context</a:t>
            </a:r>
            <a:endParaRPr lang="da-DK" sz="1100" b="1" i="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6100141.JPG"/>
          <p:cNvPicPr>
            <a:picLocks noChangeAspect="1"/>
          </p:cNvPicPr>
          <p:nvPr/>
        </p:nvPicPr>
        <p:blipFill>
          <a:blip r:embed="rId3"/>
          <a:srcRect l="23833" t="19050" r="32102" b="36886"/>
          <a:stretch>
            <a:fillRect/>
          </a:stretch>
        </p:blipFill>
        <p:spPr>
          <a:xfrm>
            <a:off x="0" y="0"/>
            <a:ext cx="9144000" cy="6858000"/>
          </a:xfrm>
          <a:prstGeom prst="rect">
            <a:avLst/>
          </a:prstGeom>
        </p:spPr>
      </p:pic>
      <p:sp>
        <p:nvSpPr>
          <p:cNvPr id="4" name="Title 26"/>
          <p:cNvSpPr>
            <a:spLocks noGrp="1"/>
          </p:cNvSpPr>
          <p:nvPr>
            <p:ph type="title"/>
          </p:nvPr>
        </p:nvSpPr>
        <p:spPr>
          <a:xfrm>
            <a:off x="1476375" y="333375"/>
            <a:ext cx="7510463" cy="792163"/>
          </a:xfrm>
        </p:spPr>
        <p:txBody>
          <a:bodyPr/>
          <a:lstStyle/>
          <a:p>
            <a:pPr eaLnBrk="1" hangingPunct="1"/>
            <a:r>
              <a:rPr lang="en-US" b="1" dirty="0" smtClean="0">
                <a:effectLst>
                  <a:outerShdw blurRad="50800" dist="38100" dir="5400000" algn="t" rotWithShape="0">
                    <a:prstClr val="black">
                      <a:alpha val="40000"/>
                    </a:prstClr>
                  </a:outerShdw>
                </a:effectLst>
              </a:rPr>
              <a:t>Step 2: Overview of the environmental impacts</a:t>
            </a:r>
            <a:endParaRPr lang="en-GB" b="1" dirty="0" smtClean="0">
              <a:effectLst>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Step 2: Overview of the environmental impacts</a:t>
            </a:r>
            <a:endParaRPr lang="en-GB" dirty="0" smtClean="0"/>
          </a:p>
        </p:txBody>
      </p:sp>
      <p:sp>
        <p:nvSpPr>
          <p:cNvPr id="29" name="Rectangle 3"/>
          <p:cNvSpPr txBox="1">
            <a:spLocks noChangeArrowheads="1"/>
          </p:cNvSpPr>
          <p:nvPr/>
        </p:nvSpPr>
        <p:spPr bwMode="auto">
          <a:xfrm>
            <a:off x="142845" y="1385910"/>
            <a:ext cx="5572163"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defRPr/>
            </a:pPr>
            <a:r>
              <a:rPr lang="en-US" sz="1600" b="1" kern="0" dirty="0" smtClean="0">
                <a:solidFill>
                  <a:srgbClr val="00B050"/>
                </a:solidFill>
                <a:latin typeface="+mn-lt"/>
              </a:rPr>
              <a:t>WHY CARRY OUT THIS EXERCISE?</a:t>
            </a:r>
          </a:p>
          <a:p>
            <a:pPr marL="342900" lvl="0" indent="-342900" algn="l" eaLnBrk="0" hangingPunct="0">
              <a:lnSpc>
                <a:spcPct val="90000"/>
              </a:lnSpc>
              <a:spcBef>
                <a:spcPct val="20000"/>
              </a:spcBef>
              <a:defRPr/>
            </a:pPr>
            <a:endParaRPr lang="en-US" sz="1600" b="1" kern="0" dirty="0" smtClean="0">
              <a:solidFill>
                <a:srgbClr val="00B050"/>
              </a:solidFill>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In order to allow everyone in the group to contribute with their own experiences and insights</a:t>
            </a:r>
          </a:p>
          <a:p>
            <a:pPr marL="800100" lvl="1" indent="-342900" algn="l" eaLnBrk="0" hangingPunct="0">
              <a:lnSpc>
                <a:spcPct val="90000"/>
              </a:lnSpc>
              <a:spcBef>
                <a:spcPct val="20000"/>
              </a:spcBef>
              <a:buBlip>
                <a:blip r:embed="rId3"/>
              </a:buBlip>
              <a:defRPr/>
            </a:pPr>
            <a:r>
              <a:rPr lang="en-US" sz="1600" kern="0" dirty="0" smtClean="0">
                <a:latin typeface="+mn-lt"/>
              </a:rPr>
              <a:t>The group as a whole can quickly create a comprehensive overview</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identify interesting patterns with respect to the product’s environmental impacts in the life cycle </a:t>
            </a:r>
          </a:p>
          <a:p>
            <a:pPr marL="342900" lvl="0" indent="-342900" algn="l" eaLnBrk="0" hangingPunct="0">
              <a:lnSpc>
                <a:spcPct val="90000"/>
              </a:lnSpc>
              <a:spcBef>
                <a:spcPct val="20000"/>
              </a:spcBef>
              <a:buBlip>
                <a:blip r:embed="rId3"/>
              </a:buBlip>
              <a:defRPr/>
            </a:pPr>
            <a:endParaRPr lang="en-US" sz="16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To quickly identify environmental focus areas.</a:t>
            </a:r>
          </a:p>
        </p:txBody>
      </p:sp>
      <p:pic>
        <p:nvPicPr>
          <p:cNvPr id="5" name="Picture 4" descr="P6100135.JPG"/>
          <p:cNvPicPr>
            <a:picLocks noChangeAspect="1"/>
          </p:cNvPicPr>
          <p:nvPr/>
        </p:nvPicPr>
        <p:blipFill>
          <a:blip r:embed="rId4" cstate="print"/>
          <a:srcRect l="17187" t="8333" r="27344"/>
          <a:stretch>
            <a:fillRect/>
          </a:stretch>
        </p:blipFill>
        <p:spPr>
          <a:xfrm>
            <a:off x="5702007" y="2000240"/>
            <a:ext cx="3227711" cy="4000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703</Words>
  <Application>Microsoft Office PowerPoint</Application>
  <PresentationFormat>On-screen Show (4:3)</PresentationFormat>
  <Paragraphs>75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Detlef 1</vt:lpstr>
      <vt:lpstr>Environmental improvement through product development  Step 2: Create an overview of the environmental impacts</vt:lpstr>
      <vt:lpstr>Step 2: Overview of the environmental impacts</vt:lpstr>
      <vt:lpstr>Step 2: Overview of the environmental impacts</vt:lpstr>
      <vt:lpstr>Step 2: Overview of the environmental impacts</vt:lpstr>
      <vt:lpstr>Step 2: Overview of the environmental impacts</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2009-12-01T01:13:23Z</dcterms:modified>
</cp:coreProperties>
</file>